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263"/>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40754-64A8-4A31-BDE5-5BBF3A0E2DFD}" v="361" dt="2024-06-25T11:29:54.464"/>
    <p1510:client id="{056E1CDB-6F12-4FB3-BBAE-61BFE71FB01F}" v="362" dt="2024-06-25T20:18:06.807"/>
    <p1510:client id="{A954A307-1504-4CE4-A216-0CEFD1E43DE1}" v="99" dt="2024-06-26T10:59:01.182"/>
    <p1510:client id="{C7F0D6EE-F556-4243-8E57-C50EC8022595}" v="116" dt="2024-06-25T10:56:06.763"/>
    <p1510:client id="{D23C8BFF-39C3-4709-9F6D-8836EF6C445E}" v="117" dt="2024-06-25T20:29:01.08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lfredbenkut/Applied-DataScience-Capstone/blob/05aa9fd82c641f99601d664400c41e04218c0c68/Week%201%20Introduction/Data%20wrangling%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lfredbenkut/Applied-DataScience-Capstone/blob/05aa9fd82c641f99601d664400c41e04218c0c68/Week%202%20EDA/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lfredbenkut/Applied-DataScience-Capstone/blob/05aa9fd82c641f99601d664400c41e04218c0c68/Week%202%20EDA/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lfredbenkut/Applied-DataScience-Capstone/blob/05aa9fd82c641f99601d664400c41e04218c0c68/Week%203%20Interactive%20Visual%20Analytics%20and%20Dashboard/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lfredbenkut/Applied-DataScience-Capstone/blob/05aa9fd82c641f99601d664400c41e04218c0c68/Week%203%20Interactive%20Visual%20Analytics%20and%20Dashboard/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lfredbenkut/Applied-DataScience-Capstone/blob/05aa9fd82c641f99601d664400c41e04218c0c68/Week%204%20Predictive%20Analysis%20(Classificatio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3.jpg"/><Relationship Id="rId4" Type="http://schemas.openxmlformats.org/officeDocument/2006/relationships/image" Target="../media/image62.jpg"/></Relationships>
</file>

<file path=ppt/slides/_rels/slide3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coursera.org/professional-certificates/ibm-data-science?&amp;instructors" TargetMode="External"/><Relationship Id="rId4" Type="http://schemas.openxmlformats.org/officeDocument/2006/relationships/hyperlink" Target="https://github.com/alfredbenkut/Applied-DataScience-Capstone.gi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hyperlink" Target="https://github.com/alfredbenkut/Applied-DataScience-Capstone/blob/05aa9fd82c641f99601d664400c41e04218c0c68/Week%201%20Introduction/Data%20Collection%20Api%20.ipynb" TargetMode="External"/><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hyperlink" Target="https://github.com/alfredbenkut/Applied-DataScience-Capstone/blob/05aa9fd82c641f99601d664400c41e04218c0c68/Week%201%20Introduction/Data%20Collection%20with%20Web%20Scraping.ipynb" TargetMode="External"/><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3.png"/><Relationship Id="rId16"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jpg"/><Relationship Id="rId9" Type="http://schemas.openxmlformats.org/officeDocument/2006/relationships/image" Target="../media/image31.png"/><Relationship Id="rId14"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ALFRED BENNY</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238394" cy="4405765"/>
          </a:xfrm>
          <a:prstGeom prst="rect">
            <a:avLst/>
          </a:prstGeom>
        </p:spPr>
        <p:txBody>
          <a:bodyPr lIns="91440" tIns="45720" rIns="91440" bIns="45720" anchor="t"/>
          <a:lstStyle/>
          <a:p>
            <a:pPr>
              <a:lnSpc>
                <a:spcPct val="100000"/>
              </a:lnSpc>
              <a:spcBef>
                <a:spcPts val="1280"/>
              </a:spcBef>
            </a:pPr>
            <a:r>
              <a:rPr lang="en-US" sz="2000" dirty="0">
                <a:solidFill>
                  <a:srgbClr val="404040"/>
                </a:solidFill>
                <a:latin typeface="Abadi"/>
                <a:cs typeface="Segoe UI"/>
              </a:rPr>
              <a:t>Create a training label with landing outcomes where successful = 1 &amp; failure = 0.</a:t>
            </a:r>
            <a:endParaRPr lang="en-US" sz="2000" dirty="0">
              <a:solidFill>
                <a:srgbClr val="000000"/>
              </a:solidFill>
              <a:latin typeface="Abadi"/>
              <a:cs typeface="Segoe UI"/>
            </a:endParaRPr>
          </a:p>
          <a:p>
            <a:pPr>
              <a:lnSpc>
                <a:spcPct val="100000"/>
              </a:lnSpc>
              <a:spcBef>
                <a:spcPts val="1175"/>
              </a:spcBef>
            </a:pPr>
            <a:r>
              <a:rPr lang="en-US" sz="2000" dirty="0">
                <a:solidFill>
                  <a:srgbClr val="404040"/>
                </a:solidFill>
                <a:latin typeface="Abadi"/>
                <a:cs typeface="Segoe UI"/>
              </a:rPr>
              <a:t>Outcome column has two components: ‘Mission Outcome’ ‘Landing Location’</a:t>
            </a:r>
            <a:endParaRPr lang="en-US" sz="2000" dirty="0">
              <a:solidFill>
                <a:srgbClr val="000000"/>
              </a:solidFill>
              <a:latin typeface="Abadi"/>
              <a:cs typeface="Segoe UI"/>
            </a:endParaRPr>
          </a:p>
          <a:p>
            <a:pPr marR="5080">
              <a:lnSpc>
                <a:spcPct val="100000"/>
              </a:lnSpc>
              <a:spcBef>
                <a:spcPts val="290"/>
              </a:spcBef>
            </a:pPr>
            <a:r>
              <a:rPr lang="en-US" sz="2000" dirty="0">
                <a:solidFill>
                  <a:srgbClr val="404040"/>
                </a:solidFill>
                <a:latin typeface="Abadi"/>
                <a:cs typeface="Segoe UI"/>
              </a:rPr>
              <a:t>New training label column ‘class’ with a value of 1 if ‘Mission Outcome’ is True and 0 otherwise.  </a:t>
            </a:r>
            <a:r>
              <a:rPr lang="en-US" sz="2000" u="sng" dirty="0">
                <a:solidFill>
                  <a:srgbClr val="404040"/>
                </a:solidFill>
                <a:latin typeface="Abadi"/>
                <a:cs typeface="Segoe UI"/>
              </a:rPr>
              <a:t>Value Mapping:</a:t>
            </a:r>
            <a:endParaRPr lang="en-US" sz="2000" dirty="0">
              <a:solidFill>
                <a:srgbClr val="000000"/>
              </a:solidFill>
              <a:latin typeface="Abadi"/>
              <a:cs typeface="Segoe UI"/>
            </a:endParaRPr>
          </a:p>
          <a:p>
            <a:pPr>
              <a:lnSpc>
                <a:spcPct val="100000"/>
              </a:lnSpc>
              <a:spcBef>
                <a:spcPts val="1275"/>
              </a:spcBef>
            </a:pPr>
            <a:r>
              <a:rPr lang="en-US" sz="2000" dirty="0">
                <a:solidFill>
                  <a:srgbClr val="404040"/>
                </a:solidFill>
                <a:latin typeface="Abadi"/>
                <a:cs typeface="Segoe UI"/>
              </a:rPr>
              <a:t>True ASDS, True RTLS, &amp; True Ocean – set to -&gt; 1</a:t>
            </a:r>
            <a:endParaRPr lang="en-US" sz="2000" dirty="0">
              <a:solidFill>
                <a:srgbClr val="000000"/>
              </a:solidFill>
              <a:latin typeface="Abadi"/>
              <a:cs typeface="Segoe UI"/>
            </a:endParaRPr>
          </a:p>
          <a:p>
            <a:pPr>
              <a:lnSpc>
                <a:spcPct val="100000"/>
              </a:lnSpc>
              <a:spcBef>
                <a:spcPts val="1200"/>
              </a:spcBef>
            </a:pPr>
            <a:r>
              <a:rPr lang="en-US" sz="2000" dirty="0">
                <a:solidFill>
                  <a:srgbClr val="404040"/>
                </a:solidFill>
                <a:latin typeface="Abadi"/>
                <a:cs typeface="Segoe UI"/>
              </a:rPr>
              <a:t>None </a:t>
            </a:r>
            <a:r>
              <a:rPr lang="en-US" sz="2000" dirty="0" err="1">
                <a:solidFill>
                  <a:srgbClr val="404040"/>
                </a:solidFill>
                <a:latin typeface="Abadi"/>
                <a:cs typeface="Segoe UI"/>
              </a:rPr>
              <a:t>None</a:t>
            </a:r>
            <a:r>
              <a:rPr lang="en-US" sz="2000" dirty="0">
                <a:solidFill>
                  <a:srgbClr val="404040"/>
                </a:solidFill>
                <a:latin typeface="Abadi"/>
                <a:cs typeface="Segoe UI"/>
              </a:rPr>
              <a:t>, False ASDS, None ASDS, False Ocean, False RTLS – set to -&gt; 0</a:t>
            </a:r>
            <a:endParaRPr lang="en-US" sz="2000" dirty="0">
              <a:solidFill>
                <a:srgbClr val="000000"/>
              </a:solidFill>
              <a:latin typeface="Abadi"/>
              <a:cs typeface="Segoe UI"/>
            </a:endParaRPr>
          </a:p>
          <a:p>
            <a:pPr>
              <a:lnSpc>
                <a:spcPct val="100000"/>
              </a:lnSpc>
              <a:spcBef>
                <a:spcPts val="5"/>
              </a:spcBef>
            </a:pPr>
            <a:endParaRPr lang="en-US" sz="2000" dirty="0">
              <a:solidFill>
                <a:srgbClr val="000000"/>
              </a:solidFill>
              <a:latin typeface="Abadi"/>
              <a:cs typeface="Segoe UI"/>
            </a:endParaRPr>
          </a:p>
          <a:p>
            <a:pPr marR="1900555">
              <a:lnSpc>
                <a:spcPct val="100000"/>
              </a:lnSpc>
              <a:spcBef>
                <a:spcPts val="0"/>
              </a:spcBef>
            </a:pPr>
            <a:r>
              <a:rPr lang="en-US" sz="2000" u="sng">
                <a:solidFill>
                  <a:srgbClr val="404040"/>
                </a:solidFill>
                <a:latin typeface="Abadi"/>
                <a:cs typeface="Segoe UI"/>
              </a:rPr>
              <a:t>GitHub </a:t>
            </a:r>
            <a:r>
              <a:rPr lang="en-US" sz="2000" u="sng" err="1">
                <a:solidFill>
                  <a:srgbClr val="404040"/>
                </a:solidFill>
                <a:latin typeface="Abadi"/>
                <a:cs typeface="Segoe UI"/>
              </a:rPr>
              <a:t>url</a:t>
            </a:r>
            <a:r>
              <a:rPr lang="en-US" sz="2000" u="sng">
                <a:solidFill>
                  <a:srgbClr val="404040"/>
                </a:solidFill>
                <a:latin typeface="Abadi"/>
                <a:cs typeface="Segoe UI"/>
              </a:rPr>
              <a:t>: </a:t>
            </a:r>
            <a:r>
              <a:rPr lang="en-US" sz="2000" dirty="0">
                <a:solidFill>
                  <a:srgbClr val="404040"/>
                </a:solidFill>
                <a:latin typeface="Abadi"/>
                <a:cs typeface="Segoe UI"/>
              </a:rPr>
              <a:t> </a:t>
            </a:r>
            <a:r>
              <a:rPr lang="en-IN" sz="2000" dirty="0">
                <a:solidFill>
                  <a:srgbClr val="000000"/>
                </a:solidFill>
                <a:latin typeface="Abadi"/>
                <a:cs typeface="Segoe UI"/>
                <a:hlinkClick r:id="rId3"/>
              </a:rPr>
              <a:t>https://github.com/alfredbenkut/Applied-DataScience-Capstone/blob/05aa9fd82c641f99601d664400c41e04218c0c68/Week%201%20Introduction/Data%20wrangling%20.ipynb</a:t>
            </a:r>
            <a:endParaRPr lang="en-IN" sz="2000">
              <a:latin typeface="Abadi"/>
              <a:cs typeface="Segoe UI"/>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6140"/>
            <a:ext cx="10104817" cy="4645250"/>
          </a:xfrm>
          <a:prstGeom prst="rect">
            <a:avLst/>
          </a:prstGeom>
        </p:spPr>
        <p:txBody>
          <a:bodyPr lIns="91440" tIns="45720" rIns="91440" bIns="45720" anchor="t"/>
          <a:lstStyle/>
          <a:p>
            <a:pPr marR="556260">
              <a:lnSpc>
                <a:spcPct val="100000"/>
              </a:lnSpc>
              <a:spcBef>
                <a:spcPts val="335"/>
              </a:spcBef>
            </a:pPr>
            <a:r>
              <a:rPr lang="en-US" sz="2000" dirty="0">
                <a:solidFill>
                  <a:srgbClr val="404040"/>
                </a:solidFill>
                <a:latin typeface="Abadi"/>
                <a:cs typeface="Segoe UI"/>
              </a:rPr>
              <a:t>Exploratory Data Analysis performed on variables Flight Number, Payload Mass, Launch Site,  Orbit, Class and Year.</a:t>
            </a:r>
            <a:endParaRPr lang="en-US" sz="2000" dirty="0">
              <a:solidFill>
                <a:srgbClr val="000000"/>
              </a:solidFill>
              <a:latin typeface="Abadi"/>
              <a:cs typeface="Segoe UI"/>
            </a:endParaRPr>
          </a:p>
          <a:p>
            <a:pPr>
              <a:lnSpc>
                <a:spcPct val="100000"/>
              </a:lnSpc>
              <a:spcBef>
                <a:spcPts val="1050"/>
              </a:spcBef>
            </a:pPr>
            <a:r>
              <a:rPr lang="en-US" sz="2000" b="1" u="sng" dirty="0">
                <a:solidFill>
                  <a:srgbClr val="404040"/>
                </a:solidFill>
                <a:latin typeface="Abadi"/>
                <a:cs typeface="Segoe UI"/>
              </a:rPr>
              <a:t>Plots Used:</a:t>
            </a:r>
            <a:endParaRPr lang="en-US" sz="2000" b="1" dirty="0">
              <a:solidFill>
                <a:srgbClr val="000000"/>
              </a:solidFill>
              <a:latin typeface="Abadi"/>
              <a:cs typeface="Segoe UI"/>
            </a:endParaRPr>
          </a:p>
          <a:p>
            <a:pPr marR="405765">
              <a:lnSpc>
                <a:spcPct val="100000"/>
              </a:lnSpc>
              <a:spcBef>
                <a:spcPts val="1430"/>
              </a:spcBef>
            </a:pPr>
            <a:r>
              <a:rPr lang="en-US" sz="2000" dirty="0">
                <a:solidFill>
                  <a:srgbClr val="404040"/>
                </a:solidFill>
                <a:latin typeface="Abadi"/>
                <a:cs typeface="Segoe UI"/>
              </a:rPr>
              <a:t>Flight Number vs. Payload Mass, Flight Number vs. Launch Site, Payload Mass vs. Launch Site,  Orbit vs. Success Rate, Flight Number vs. Orbit, Payload vs Orbit, and Success Yearly Trend</a:t>
            </a:r>
            <a:endParaRPr lang="en-US" sz="2000" dirty="0">
              <a:solidFill>
                <a:srgbClr val="000000"/>
              </a:solidFill>
              <a:latin typeface="Abadi"/>
              <a:cs typeface="Segoe UI"/>
            </a:endParaRPr>
          </a:p>
          <a:p>
            <a:pPr>
              <a:lnSpc>
                <a:spcPct val="100000"/>
              </a:lnSpc>
              <a:spcBef>
                <a:spcPts val="1160"/>
              </a:spcBef>
            </a:pPr>
            <a:r>
              <a:rPr lang="en-US" sz="2000" dirty="0">
                <a:solidFill>
                  <a:srgbClr val="404040"/>
                </a:solidFill>
                <a:latin typeface="Abadi"/>
                <a:cs typeface="Segoe UI"/>
              </a:rPr>
              <a:t>Scatter plots, line charts, and bar plots were used to compare relationships between variables to</a:t>
            </a:r>
            <a:endParaRPr lang="en-US" sz="2000" dirty="0">
              <a:solidFill>
                <a:srgbClr val="000000"/>
              </a:solidFill>
              <a:latin typeface="Abadi"/>
              <a:cs typeface="Segoe UI"/>
            </a:endParaRPr>
          </a:p>
          <a:p>
            <a:pPr>
              <a:lnSpc>
                <a:spcPct val="100000"/>
              </a:lnSpc>
              <a:spcBef>
                <a:spcPts val="0"/>
              </a:spcBef>
            </a:pPr>
            <a:r>
              <a:rPr lang="en-US" sz="2000" dirty="0">
                <a:solidFill>
                  <a:srgbClr val="404040"/>
                </a:solidFill>
                <a:latin typeface="Abadi"/>
                <a:cs typeface="Segoe UI"/>
              </a:rPr>
              <a:t>decide if a relationship exists so that they could be used in training the machine learning model</a:t>
            </a:r>
            <a:endParaRPr lang="en-US" sz="2000" dirty="0">
              <a:solidFill>
                <a:srgbClr val="000000"/>
              </a:solidFill>
              <a:latin typeface="Abadi"/>
              <a:cs typeface="Segoe UI"/>
            </a:endParaRPr>
          </a:p>
          <a:p>
            <a:pPr marR="5080">
              <a:lnSpc>
                <a:spcPct val="100000"/>
              </a:lnSpc>
              <a:spcBef>
                <a:spcPts val="1105"/>
              </a:spcBef>
            </a:pPr>
            <a:r>
              <a:rPr lang="en-US" sz="2000" b="1" u="sng">
                <a:solidFill>
                  <a:srgbClr val="404040"/>
                </a:solidFill>
                <a:latin typeface="Abadi"/>
                <a:cs typeface="Segoe UI"/>
              </a:rPr>
              <a:t>GitHub </a:t>
            </a:r>
            <a:r>
              <a:rPr lang="en-US" sz="2000" b="1" u="sng" err="1">
                <a:solidFill>
                  <a:srgbClr val="404040"/>
                </a:solidFill>
                <a:latin typeface="Abadi"/>
                <a:cs typeface="Segoe UI"/>
              </a:rPr>
              <a:t>url</a:t>
            </a:r>
            <a:r>
              <a:rPr lang="en-US" sz="2000" b="1" u="sng">
                <a:solidFill>
                  <a:srgbClr val="404040"/>
                </a:solidFill>
                <a:latin typeface="Abadi"/>
                <a:cs typeface="Segoe UI"/>
              </a:rPr>
              <a:t>: </a:t>
            </a:r>
            <a:r>
              <a:rPr lang="en-US" sz="2000" dirty="0">
                <a:solidFill>
                  <a:srgbClr val="404040"/>
                </a:solidFill>
                <a:latin typeface="Abadi"/>
                <a:cs typeface="Segoe UI"/>
              </a:rPr>
              <a:t> </a:t>
            </a:r>
            <a:r>
              <a:rPr lang="en-IN" sz="2000" dirty="0">
                <a:solidFill>
                  <a:srgbClr val="000000"/>
                </a:solidFill>
                <a:latin typeface="Abadi"/>
                <a:cs typeface="Segoe UI"/>
                <a:hlinkClick r:id="rId3"/>
              </a:rPr>
              <a:t>https://github.com/alfredbenkut/Applied-DataScience-Capstone/blob/05aa9fd82c641f99601d664400c41e04218c0c68/Week%202%20EDA/EDA%20with%20Visualization.ipynb</a:t>
            </a:r>
            <a:endParaRPr lang="en-IN" sz="2000">
              <a:latin typeface="Abadi"/>
              <a:cs typeface="Segoe U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280"/>
              </a:spcBef>
            </a:pPr>
            <a:r>
              <a:rPr lang="en-US" sz="2000" dirty="0">
                <a:solidFill>
                  <a:srgbClr val="404040"/>
                </a:solidFill>
                <a:latin typeface="Abadi"/>
                <a:cs typeface="Segoe UI"/>
              </a:rPr>
              <a:t>Loaded data set into IBM DB2 Database.</a:t>
            </a:r>
            <a:endParaRPr lang="en-US" sz="2000" dirty="0">
              <a:solidFill>
                <a:srgbClr val="000000"/>
              </a:solidFill>
              <a:latin typeface="Abadi"/>
              <a:cs typeface="Segoe UI"/>
            </a:endParaRPr>
          </a:p>
          <a:p>
            <a:pPr>
              <a:lnSpc>
                <a:spcPct val="100000"/>
              </a:lnSpc>
              <a:spcBef>
                <a:spcPts val="1175"/>
              </a:spcBef>
            </a:pPr>
            <a:r>
              <a:rPr lang="en-US" sz="2000" dirty="0">
                <a:solidFill>
                  <a:srgbClr val="404040"/>
                </a:solidFill>
                <a:latin typeface="Abadi"/>
                <a:cs typeface="Segoe UI"/>
              </a:rPr>
              <a:t>Queried using SQL Python integration.</a:t>
            </a:r>
            <a:endParaRPr lang="en-US" sz="2000" dirty="0">
              <a:solidFill>
                <a:srgbClr val="000000"/>
              </a:solidFill>
              <a:latin typeface="Abadi"/>
              <a:cs typeface="Segoe UI"/>
            </a:endParaRPr>
          </a:p>
          <a:p>
            <a:pPr>
              <a:lnSpc>
                <a:spcPct val="100000"/>
              </a:lnSpc>
              <a:spcBef>
                <a:spcPts val="1560"/>
              </a:spcBef>
            </a:pPr>
            <a:r>
              <a:rPr lang="en-US" sz="2000" dirty="0">
                <a:solidFill>
                  <a:srgbClr val="404040"/>
                </a:solidFill>
                <a:latin typeface="Abadi"/>
                <a:cs typeface="Segoe UI"/>
              </a:rPr>
              <a:t>Queries were made to get a better understanding of the dataset.</a:t>
            </a:r>
            <a:endParaRPr lang="en-US" sz="2000" dirty="0">
              <a:solidFill>
                <a:srgbClr val="000000"/>
              </a:solidFill>
              <a:latin typeface="Abadi"/>
              <a:cs typeface="Segoe UI"/>
            </a:endParaRPr>
          </a:p>
          <a:p>
            <a:pPr marR="434975">
              <a:lnSpc>
                <a:spcPct val="100000"/>
              </a:lnSpc>
              <a:spcBef>
                <a:spcPts val="1440"/>
              </a:spcBef>
            </a:pPr>
            <a:r>
              <a:rPr lang="en-US" sz="2000" dirty="0">
                <a:solidFill>
                  <a:srgbClr val="404040"/>
                </a:solidFill>
                <a:latin typeface="Abadi"/>
                <a:cs typeface="Segoe UI"/>
              </a:rPr>
              <a:t>Queried information about launch site names, mission outcomes, various pay load sizes of  customers and booster versions, and landing outcomes</a:t>
            </a:r>
            <a:endParaRPr lang="en-US" sz="2000" dirty="0">
              <a:solidFill>
                <a:srgbClr val="000000"/>
              </a:solidFill>
              <a:latin typeface="Abadi"/>
              <a:cs typeface="Segoe UI"/>
            </a:endParaRPr>
          </a:p>
          <a:p>
            <a:pPr>
              <a:lnSpc>
                <a:spcPct val="100000"/>
              </a:lnSpc>
              <a:spcBef>
                <a:spcPts val="30"/>
              </a:spcBef>
            </a:pPr>
            <a:endParaRPr lang="en-US" sz="2000" dirty="0">
              <a:solidFill>
                <a:srgbClr val="000000"/>
              </a:solidFill>
              <a:latin typeface="Abadi"/>
              <a:cs typeface="Segoe UI"/>
            </a:endParaRPr>
          </a:p>
          <a:p>
            <a:pPr marR="5080">
              <a:lnSpc>
                <a:spcPct val="100000"/>
              </a:lnSpc>
              <a:spcBef>
                <a:spcPts val="0"/>
              </a:spcBef>
            </a:pPr>
            <a:r>
              <a:rPr lang="en-US" sz="2000" b="1" u="sng">
                <a:solidFill>
                  <a:srgbClr val="404040"/>
                </a:solidFill>
                <a:latin typeface="Abadi"/>
                <a:cs typeface="Segoe UI"/>
              </a:rPr>
              <a:t>GitHub </a:t>
            </a:r>
            <a:r>
              <a:rPr lang="en-US" sz="2000" b="1" u="sng" err="1">
                <a:solidFill>
                  <a:srgbClr val="404040"/>
                </a:solidFill>
                <a:latin typeface="Abadi"/>
                <a:cs typeface="Segoe UI"/>
              </a:rPr>
              <a:t>url</a:t>
            </a:r>
            <a:r>
              <a:rPr lang="en-US" sz="2000" b="1" u="sng">
                <a:solidFill>
                  <a:srgbClr val="404040"/>
                </a:solidFill>
                <a:latin typeface="Abadi"/>
                <a:cs typeface="Segoe UI"/>
              </a:rPr>
              <a:t>: </a:t>
            </a:r>
            <a:r>
              <a:rPr lang="en-US" sz="2000" dirty="0">
                <a:solidFill>
                  <a:srgbClr val="404040"/>
                </a:solidFill>
                <a:latin typeface="Abadi"/>
                <a:cs typeface="Segoe UI"/>
              </a:rPr>
              <a:t> </a:t>
            </a:r>
            <a:r>
              <a:rPr lang="en-IN" sz="2000" dirty="0">
                <a:solidFill>
                  <a:srgbClr val="000000"/>
                </a:solidFill>
                <a:latin typeface="Abadi"/>
                <a:cs typeface="Segoe UI"/>
                <a:hlinkClick r:id="rId3"/>
              </a:rPr>
              <a:t>https://github.com/alfredbenkut/Applied-DataScience-Capstone/blob/05aa9fd82c641f99601d664400c41e04218c0c68/Week%202%20EDA/EDA%20with%20SQL.ipynb</a:t>
            </a:r>
            <a:endParaRPr lang="en-IN" sz="2000">
              <a:latin typeface="Abadi"/>
              <a:cs typeface="Segoe UI"/>
            </a:endParaRPr>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marR="5080">
              <a:lnSpc>
                <a:spcPts val="2210"/>
              </a:lnSpc>
              <a:spcBef>
                <a:spcPts val="335"/>
              </a:spcBef>
            </a:pPr>
            <a:r>
              <a:rPr lang="en-US" sz="2000" dirty="0">
                <a:solidFill>
                  <a:srgbClr val="404040"/>
                </a:solidFill>
                <a:latin typeface="Abadi"/>
                <a:cs typeface="Segoe UI"/>
              </a:rPr>
              <a:t>Folium maps mark Launch Sites, successful and unsuccessful landings, and a proximity example  to key locations: Railway, Highway, Coast, and City.</a:t>
            </a:r>
            <a:endParaRPr lang="en-US" sz="2000" dirty="0">
              <a:solidFill>
                <a:srgbClr val="000000"/>
              </a:solidFill>
              <a:latin typeface="Abadi"/>
              <a:cs typeface="Segoe UI"/>
            </a:endParaRPr>
          </a:p>
          <a:p>
            <a:pPr marR="311150">
              <a:lnSpc>
                <a:spcPts val="2300"/>
              </a:lnSpc>
              <a:spcBef>
                <a:spcPts val="1115"/>
              </a:spcBef>
            </a:pPr>
            <a:r>
              <a:rPr lang="en-US" sz="2000" dirty="0">
                <a:solidFill>
                  <a:srgbClr val="404040"/>
                </a:solidFill>
                <a:latin typeface="Abadi"/>
                <a:cs typeface="Segoe UI"/>
              </a:rPr>
              <a:t>This allows us to understand why launch sites may be located where they are. Also visualizes  successful landings relative to location.</a:t>
            </a:r>
            <a:endParaRPr lang="en-US" sz="2000" dirty="0">
              <a:solidFill>
                <a:srgbClr val="000000"/>
              </a:solidFill>
              <a:latin typeface="Abadi"/>
              <a:cs typeface="Segoe UI"/>
            </a:endParaRPr>
          </a:p>
          <a:p>
            <a:pPr>
              <a:lnSpc>
                <a:spcPct val="100000"/>
              </a:lnSpc>
              <a:spcBef>
                <a:spcPts val="1070"/>
              </a:spcBef>
            </a:pPr>
            <a:r>
              <a:rPr lang="en-US" sz="2000" b="1" u="sng" dirty="0">
                <a:solidFill>
                  <a:srgbClr val="404040"/>
                </a:solidFill>
                <a:latin typeface="Abadi"/>
                <a:cs typeface="Segoe UI"/>
              </a:rPr>
              <a:t>GitHub </a:t>
            </a:r>
            <a:r>
              <a:rPr lang="en-US" sz="2000" b="1" u="sng" err="1">
                <a:solidFill>
                  <a:srgbClr val="404040"/>
                </a:solidFill>
                <a:latin typeface="Abadi"/>
                <a:cs typeface="Segoe UI"/>
              </a:rPr>
              <a:t>url</a:t>
            </a:r>
            <a:r>
              <a:rPr lang="en-US" sz="2000" b="1" u="sng" dirty="0">
                <a:solidFill>
                  <a:srgbClr val="404040"/>
                </a:solidFill>
                <a:latin typeface="Abadi"/>
                <a:cs typeface="Segoe UI"/>
              </a:rPr>
              <a:t>:</a:t>
            </a:r>
            <a:endParaRPr lang="en-US" sz="2000" b="1" dirty="0">
              <a:solidFill>
                <a:srgbClr val="000000"/>
              </a:solidFill>
              <a:latin typeface="Abadi"/>
              <a:cs typeface="Segoe UI"/>
            </a:endParaRPr>
          </a:p>
          <a:p>
            <a:pPr marR="7620">
              <a:lnSpc>
                <a:spcPct val="150100"/>
              </a:lnSpc>
              <a:spcBef>
                <a:spcPts val="300"/>
              </a:spcBef>
            </a:pPr>
            <a:r>
              <a:rPr lang="en-IN" sz="2000" dirty="0">
                <a:latin typeface="Abadi"/>
                <a:cs typeface="Segoe UI"/>
                <a:hlinkClick r:id="rId3"/>
              </a:rPr>
              <a:t>https://github.com/alfredbenkut/Applied-DataScience-Capstone/blob/05aa9fd82c641f99601d664400c41e04218c0c68/Week%203%20Interactive%20Visual%20Analytics%20and%20Dashboard/Interactive%20Visual%20Analytics%20with%20Folium.ipynb</a:t>
            </a:r>
            <a:endParaRPr lang="en-IN" sz="2000" dirty="0">
              <a:latin typeface="Abadi"/>
              <a:cs typeface="Segoe UI"/>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03705"/>
            <a:ext cx="9745589" cy="4727258"/>
          </a:xfrm>
          <a:prstGeom prst="rect">
            <a:avLst/>
          </a:prstGeom>
        </p:spPr>
        <p:txBody>
          <a:bodyPr vert="horz" lIns="91440" tIns="45720" rIns="91440" bIns="45720" rtlCol="0" anchor="t">
            <a:normAutofit fontScale="85000" lnSpcReduction="10000"/>
          </a:bodyPr>
          <a:lstStyle/>
          <a:p>
            <a:pPr>
              <a:lnSpc>
                <a:spcPct val="100000"/>
              </a:lnSpc>
              <a:spcBef>
                <a:spcPts val="1200"/>
              </a:spcBef>
            </a:pPr>
            <a:r>
              <a:rPr lang="en-US" sz="2000" dirty="0">
                <a:solidFill>
                  <a:srgbClr val="404040"/>
                </a:solidFill>
                <a:latin typeface="Abadi"/>
                <a:cs typeface="Segoe UI"/>
              </a:rPr>
              <a:t>Dashboard includes a pie chart and a scatter plot.</a:t>
            </a:r>
            <a:endParaRPr lang="en-US" sz="2000" dirty="0">
              <a:solidFill>
                <a:srgbClr val="000000"/>
              </a:solidFill>
              <a:latin typeface="Abadi"/>
              <a:cs typeface="Segoe UI"/>
            </a:endParaRPr>
          </a:p>
          <a:p>
            <a:pPr marR="84455">
              <a:lnSpc>
                <a:spcPts val="2290"/>
              </a:lnSpc>
              <a:spcBef>
                <a:spcPts val="1275"/>
              </a:spcBef>
            </a:pPr>
            <a:r>
              <a:rPr lang="en-US" sz="2000" dirty="0">
                <a:solidFill>
                  <a:srgbClr val="404040"/>
                </a:solidFill>
                <a:latin typeface="Abadi"/>
                <a:cs typeface="Segoe UI"/>
              </a:rPr>
              <a:t>Pie chart can be selected to show distribution of successful landings across all launch sites and  can be selected to show individual launch site success rates.</a:t>
            </a:r>
            <a:endParaRPr lang="en-US" sz="2000" dirty="0">
              <a:solidFill>
                <a:srgbClr val="000000"/>
              </a:solidFill>
              <a:latin typeface="Abadi"/>
              <a:cs typeface="Segoe UI"/>
            </a:endParaRPr>
          </a:p>
          <a:p>
            <a:pPr marR="5080">
              <a:lnSpc>
                <a:spcPts val="2210"/>
              </a:lnSpc>
              <a:spcBef>
                <a:spcPts val="1375"/>
              </a:spcBef>
            </a:pPr>
            <a:r>
              <a:rPr lang="en-US" sz="2000" dirty="0">
                <a:solidFill>
                  <a:srgbClr val="404040"/>
                </a:solidFill>
                <a:latin typeface="Abadi"/>
                <a:cs typeface="Segoe UI"/>
              </a:rPr>
              <a:t>Scatter plot takes two inputs: All sites or individual site and payload mass on a slider between 0  and 10000 kg.</a:t>
            </a:r>
            <a:endParaRPr lang="en-US" sz="2000" dirty="0">
              <a:solidFill>
                <a:srgbClr val="000000"/>
              </a:solidFill>
              <a:latin typeface="Abadi"/>
              <a:cs typeface="Segoe UI"/>
            </a:endParaRPr>
          </a:p>
          <a:p>
            <a:pPr>
              <a:lnSpc>
                <a:spcPct val="100000"/>
              </a:lnSpc>
              <a:spcBef>
                <a:spcPts val="1050"/>
              </a:spcBef>
            </a:pPr>
            <a:r>
              <a:rPr lang="en-US" sz="2000" dirty="0">
                <a:solidFill>
                  <a:srgbClr val="404040"/>
                </a:solidFill>
                <a:latin typeface="Abadi"/>
                <a:cs typeface="Segoe UI"/>
              </a:rPr>
              <a:t>The pie chart is used to visualize launch site success rate.</a:t>
            </a:r>
            <a:endParaRPr lang="en-US" sz="2000" dirty="0">
              <a:solidFill>
                <a:srgbClr val="000000"/>
              </a:solidFill>
              <a:latin typeface="Abadi"/>
              <a:cs typeface="Segoe UI"/>
            </a:endParaRPr>
          </a:p>
          <a:p>
            <a:pPr>
              <a:lnSpc>
                <a:spcPts val="2350"/>
              </a:lnSpc>
              <a:spcBef>
                <a:spcPts val="1105"/>
              </a:spcBef>
            </a:pPr>
            <a:r>
              <a:rPr lang="en-US" sz="2000" dirty="0">
                <a:solidFill>
                  <a:srgbClr val="404040"/>
                </a:solidFill>
                <a:latin typeface="Abadi"/>
                <a:cs typeface="Segoe UI"/>
              </a:rPr>
              <a:t>The scatter plot can help us see how success varies across launch sites, payload mass, and</a:t>
            </a:r>
          </a:p>
          <a:p>
            <a:pPr>
              <a:lnSpc>
                <a:spcPts val="2350"/>
              </a:lnSpc>
              <a:spcBef>
                <a:spcPts val="0"/>
              </a:spcBef>
            </a:pPr>
            <a:r>
              <a:rPr lang="en-US" sz="2000" dirty="0">
                <a:solidFill>
                  <a:srgbClr val="404040"/>
                </a:solidFill>
                <a:latin typeface="Abadi"/>
                <a:cs typeface="Segoe UI"/>
              </a:rPr>
              <a:t>booster version category.</a:t>
            </a:r>
            <a:endParaRPr lang="en-US" sz="2000" dirty="0">
              <a:solidFill>
                <a:srgbClr val="000000"/>
              </a:solidFill>
              <a:latin typeface="Abadi"/>
              <a:cs typeface="Segoe UI"/>
            </a:endParaRPr>
          </a:p>
          <a:p>
            <a:pPr>
              <a:lnSpc>
                <a:spcPct val="100000"/>
              </a:lnSpc>
              <a:spcBef>
                <a:spcPts val="925"/>
              </a:spcBef>
            </a:pPr>
            <a:r>
              <a:rPr lang="en-US" sz="2000" u="sng" dirty="0">
                <a:solidFill>
                  <a:srgbClr val="404040"/>
                </a:solidFill>
                <a:latin typeface="Abadi"/>
                <a:cs typeface="Segoe UI"/>
              </a:rPr>
              <a:t>GitHub </a:t>
            </a:r>
            <a:r>
              <a:rPr lang="en-US" sz="2000" u="sng" dirty="0" err="1">
                <a:solidFill>
                  <a:srgbClr val="404040"/>
                </a:solidFill>
                <a:latin typeface="Abadi"/>
                <a:cs typeface="Segoe UI"/>
              </a:rPr>
              <a:t>url</a:t>
            </a:r>
            <a:r>
              <a:rPr lang="en-US" sz="2000" u="sng" dirty="0">
                <a:solidFill>
                  <a:srgbClr val="404040"/>
                </a:solidFill>
                <a:latin typeface="Abadi"/>
                <a:cs typeface="Segoe UI"/>
              </a:rPr>
              <a:t>:</a:t>
            </a:r>
            <a:endParaRPr lang="en-US" sz="2000" dirty="0">
              <a:solidFill>
                <a:srgbClr val="000000"/>
              </a:solidFill>
              <a:latin typeface="Abadi"/>
              <a:cs typeface="Segoe UI"/>
            </a:endParaRPr>
          </a:p>
          <a:p>
            <a:pPr marR="1557020">
              <a:lnSpc>
                <a:spcPct val="150000"/>
              </a:lnSpc>
              <a:spcBef>
                <a:spcPts val="95"/>
              </a:spcBef>
            </a:pPr>
            <a:r>
              <a:rPr lang="en-IN" sz="2000" dirty="0">
                <a:latin typeface="Abadi"/>
                <a:cs typeface="Segoe UI"/>
                <a:hlinkClick r:id="rId3"/>
              </a:rPr>
              <a:t>https://github.com/alfredbenkut/Applied-DataScience-Capstone/blob/05aa9fd82c641f99601d664400c41e04218c0c68/Week%203%20Interactive%20Visual%20Analytics%20and%20Dashboard/spacex_dash_app.py</a:t>
            </a:r>
            <a:endParaRPr lang="en-IN" sz="2000" dirty="0">
              <a:latin typeface="Abadi"/>
              <a:cs typeface="Segoe UI"/>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714869" cy="4625658"/>
          </a:xfrm>
          <a:prstGeom prst="rect">
            <a:avLst/>
          </a:prstGeom>
        </p:spPr>
        <p:txBody>
          <a:bodyPr lIns="91440" tIns="45720" rIns="91440" bIns="45720" anchor="t">
            <a:normAutofit/>
          </a:bodyPr>
          <a:lstStyle/>
          <a:p>
            <a:pPr marL="12700" indent="0">
              <a:lnSpc>
                <a:spcPct val="100000"/>
              </a:lnSpc>
              <a:spcBef>
                <a:spcPts val="105"/>
              </a:spcBef>
              <a:buNone/>
            </a:pPr>
            <a:r>
              <a:rPr lang="en-IN" sz="2000" u="sng" dirty="0">
                <a:solidFill>
                  <a:srgbClr val="404040"/>
                </a:solidFill>
                <a:latin typeface="Abadi"/>
                <a:cs typeface="Segoe UI"/>
              </a:rPr>
              <a:t>GitHub </a:t>
            </a:r>
            <a:r>
              <a:rPr lang="en-IN" sz="2000" u="sng" err="1">
                <a:solidFill>
                  <a:srgbClr val="404040"/>
                </a:solidFill>
                <a:latin typeface="Abadi"/>
                <a:cs typeface="Segoe UI"/>
              </a:rPr>
              <a:t>url</a:t>
            </a:r>
            <a:r>
              <a:rPr lang="en-IN" sz="2000" u="sng" dirty="0">
                <a:solidFill>
                  <a:srgbClr val="404040"/>
                </a:solidFill>
                <a:latin typeface="Abadi"/>
                <a:cs typeface="Segoe UI"/>
              </a:rPr>
              <a:t>:</a:t>
            </a:r>
            <a:endParaRPr lang="en-IN" sz="2000" dirty="0">
              <a:solidFill>
                <a:srgbClr val="000000"/>
              </a:solidFill>
              <a:latin typeface="Abadi"/>
              <a:cs typeface="Segoe UI"/>
            </a:endParaRPr>
          </a:p>
          <a:p>
            <a:pPr marL="12700" indent="0">
              <a:lnSpc>
                <a:spcPct val="100000"/>
              </a:lnSpc>
              <a:spcBef>
                <a:spcPts val="105"/>
              </a:spcBef>
              <a:buNone/>
            </a:pPr>
            <a:r>
              <a:rPr lang="en-IN" sz="2000" dirty="0">
                <a:latin typeface="Abadi"/>
                <a:cs typeface="Segoe UI"/>
                <a:hlinkClick r:id="rId3"/>
              </a:rPr>
              <a:t>https://github.com/alfredbenkut/Applied-DataScience-Capstone/blob/05aa9fd82c641f99601d664400c41e04218c0c68/Week%204%20Predictive%20Analysis%20(Classification)/Machine%20Learning%20Prediction.ipynb</a:t>
            </a:r>
            <a:endParaRPr lang="en-IN" sz="2000" dirty="0">
              <a:latin typeface="Abadi"/>
              <a:cs typeface="Segoe U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2" name="object 5">
            <a:extLst>
              <a:ext uri="{FF2B5EF4-FFF2-40B4-BE49-F238E27FC236}">
                <a16:creationId xmlns:a16="http://schemas.microsoft.com/office/drawing/2014/main" id="{46D6996E-E1C3-EF68-D0C0-EEA5F0CEB21C}"/>
              </a:ext>
            </a:extLst>
          </p:cNvPr>
          <p:cNvGrpSpPr/>
          <p:nvPr/>
        </p:nvGrpSpPr>
        <p:grpSpPr>
          <a:xfrm>
            <a:off x="3829811" y="1941575"/>
            <a:ext cx="1923414" cy="1720596"/>
            <a:chOff x="3829811" y="1941575"/>
            <a:chExt cx="1923414" cy="1720596"/>
          </a:xfrm>
        </p:grpSpPr>
        <p:sp>
          <p:nvSpPr>
            <p:cNvPr id="51" name="object 6">
              <a:extLst>
                <a:ext uri="{FF2B5EF4-FFF2-40B4-BE49-F238E27FC236}">
                  <a16:creationId xmlns:a16="http://schemas.microsoft.com/office/drawing/2014/main" id="{7264B49F-8626-4604-853D-5E0B834ADE57}"/>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2" name="object 7">
              <a:extLst>
                <a:ext uri="{FF2B5EF4-FFF2-40B4-BE49-F238E27FC236}">
                  <a16:creationId xmlns:a16="http://schemas.microsoft.com/office/drawing/2014/main" id="{EBAEEB3B-764E-3091-3AB9-56DA938AE4F6}"/>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3" name="object 8">
              <a:extLst>
                <a:ext uri="{FF2B5EF4-FFF2-40B4-BE49-F238E27FC236}">
                  <a16:creationId xmlns:a16="http://schemas.microsoft.com/office/drawing/2014/main" id="{CFF7D27E-11C5-978A-EAE4-D8870CF7F7EB}"/>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6" name="object 9">
            <a:extLst>
              <a:ext uri="{FF2B5EF4-FFF2-40B4-BE49-F238E27FC236}">
                <a16:creationId xmlns:a16="http://schemas.microsoft.com/office/drawing/2014/main" id="{A5103C4E-3925-9E9A-3633-07D837C97249}"/>
              </a:ext>
            </a:extLst>
          </p:cNvPr>
          <p:cNvSpPr txBox="1"/>
          <p:nvPr/>
        </p:nvSpPr>
        <p:spPr>
          <a:xfrm>
            <a:off x="3998721" y="2219960"/>
            <a:ext cx="1568450" cy="28511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7" name="object 10">
            <a:extLst>
              <a:ext uri="{FF2B5EF4-FFF2-40B4-BE49-F238E27FC236}">
                <a16:creationId xmlns:a16="http://schemas.microsoft.com/office/drawing/2014/main" id="{7C415F2C-4C69-B064-F53F-639117E90E2E}"/>
              </a:ext>
            </a:extLst>
          </p:cNvPr>
          <p:cNvSpPr txBox="1"/>
          <p:nvPr/>
        </p:nvSpPr>
        <p:spPr>
          <a:xfrm>
            <a:off x="3917950" y="2456180"/>
            <a:ext cx="1722755" cy="28511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a:latin typeface="Carlito"/>
              <a:cs typeface="Carlito"/>
            </a:endParaRPr>
          </a:p>
        </p:txBody>
      </p:sp>
      <p:grpSp>
        <p:nvGrpSpPr>
          <p:cNvPr id="8" name="object 11">
            <a:extLst>
              <a:ext uri="{FF2B5EF4-FFF2-40B4-BE49-F238E27FC236}">
                <a16:creationId xmlns:a16="http://schemas.microsoft.com/office/drawing/2014/main" id="{C156B9D5-9C46-51BB-050A-1AD00D0A224B}"/>
              </a:ext>
            </a:extLst>
          </p:cNvPr>
          <p:cNvGrpSpPr/>
          <p:nvPr/>
        </p:nvGrpSpPr>
        <p:grpSpPr>
          <a:xfrm>
            <a:off x="3829811" y="3383279"/>
            <a:ext cx="1923414" cy="1722120"/>
            <a:chOff x="3829811" y="3383279"/>
            <a:chExt cx="1923414" cy="1722120"/>
          </a:xfrm>
        </p:grpSpPr>
        <p:sp>
          <p:nvSpPr>
            <p:cNvPr id="48" name="object 12">
              <a:extLst>
                <a:ext uri="{FF2B5EF4-FFF2-40B4-BE49-F238E27FC236}">
                  <a16:creationId xmlns:a16="http://schemas.microsoft.com/office/drawing/2014/main" id="{C78E0FC6-C907-A7ED-C034-30D73EDE2429}"/>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9" name="object 13">
              <a:extLst>
                <a:ext uri="{FF2B5EF4-FFF2-40B4-BE49-F238E27FC236}">
                  <a16:creationId xmlns:a16="http://schemas.microsoft.com/office/drawing/2014/main" id="{50DA8BF3-E631-A491-241C-4F4AF30D2E33}"/>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0" name="object 14">
              <a:extLst>
                <a:ext uri="{FF2B5EF4-FFF2-40B4-BE49-F238E27FC236}">
                  <a16:creationId xmlns:a16="http://schemas.microsoft.com/office/drawing/2014/main" id="{79593B05-38BE-09D0-AB30-522C806C6164}"/>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9" name="object 15">
            <a:extLst>
              <a:ext uri="{FF2B5EF4-FFF2-40B4-BE49-F238E27FC236}">
                <a16:creationId xmlns:a16="http://schemas.microsoft.com/office/drawing/2014/main" id="{768D48F0-13C8-1FA2-090D-463167301143}"/>
              </a:ext>
            </a:extLst>
          </p:cNvPr>
          <p:cNvSpPr txBox="1"/>
          <p:nvPr/>
        </p:nvSpPr>
        <p:spPr>
          <a:xfrm>
            <a:off x="4010914" y="3544315"/>
            <a:ext cx="1524635" cy="28511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10" name="object 16">
            <a:extLst>
              <a:ext uri="{FF2B5EF4-FFF2-40B4-BE49-F238E27FC236}">
                <a16:creationId xmlns:a16="http://schemas.microsoft.com/office/drawing/2014/main" id="{99466983-192A-93F0-ECAF-AD2140D8FD27}"/>
              </a:ext>
            </a:extLst>
          </p:cNvPr>
          <p:cNvSpPr txBox="1"/>
          <p:nvPr/>
        </p:nvSpPr>
        <p:spPr>
          <a:xfrm>
            <a:off x="4145026" y="3780282"/>
            <a:ext cx="1281430" cy="28511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11" name="object 17">
            <a:extLst>
              <a:ext uri="{FF2B5EF4-FFF2-40B4-BE49-F238E27FC236}">
                <a16:creationId xmlns:a16="http://schemas.microsoft.com/office/drawing/2014/main" id="{A0D77947-8E8D-C15E-0A56-CE79BF4858B4}"/>
              </a:ext>
            </a:extLst>
          </p:cNvPr>
          <p:cNvSpPr txBox="1"/>
          <p:nvPr/>
        </p:nvSpPr>
        <p:spPr>
          <a:xfrm>
            <a:off x="4097782" y="4018026"/>
            <a:ext cx="1367790" cy="28511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a:latin typeface="Carlito"/>
              <a:cs typeface="Carlito"/>
            </a:endParaRPr>
          </a:p>
        </p:txBody>
      </p:sp>
      <p:grpSp>
        <p:nvGrpSpPr>
          <p:cNvPr id="12" name="object 18">
            <a:extLst>
              <a:ext uri="{FF2B5EF4-FFF2-40B4-BE49-F238E27FC236}">
                <a16:creationId xmlns:a16="http://schemas.microsoft.com/office/drawing/2014/main" id="{1E29E6DF-12F8-0486-0061-328EF03E085E}"/>
              </a:ext>
            </a:extLst>
          </p:cNvPr>
          <p:cNvGrpSpPr/>
          <p:nvPr/>
        </p:nvGrpSpPr>
        <p:grpSpPr>
          <a:xfrm>
            <a:off x="3829811" y="4826508"/>
            <a:ext cx="2942971" cy="1153795"/>
            <a:chOff x="3829811" y="4826508"/>
            <a:chExt cx="2942971" cy="1153795"/>
          </a:xfrm>
        </p:grpSpPr>
        <p:sp>
          <p:nvSpPr>
            <p:cNvPr id="45" name="object 19">
              <a:extLst>
                <a:ext uri="{FF2B5EF4-FFF2-40B4-BE49-F238E27FC236}">
                  <a16:creationId xmlns:a16="http://schemas.microsoft.com/office/drawing/2014/main" id="{9137BD13-8F75-A431-5A99-985A375A39B0}"/>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object 20">
              <a:extLst>
                <a:ext uri="{FF2B5EF4-FFF2-40B4-BE49-F238E27FC236}">
                  <a16:creationId xmlns:a16="http://schemas.microsoft.com/office/drawing/2014/main" id="{1336DBCE-2528-6609-484F-2D59FB94BA70}"/>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object 21">
              <a:extLst>
                <a:ext uri="{FF2B5EF4-FFF2-40B4-BE49-F238E27FC236}">
                  <a16:creationId xmlns:a16="http://schemas.microsoft.com/office/drawing/2014/main" id="{58991C6B-311A-DA55-287D-473D745FC01E}"/>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3" name="object 22">
            <a:extLst>
              <a:ext uri="{FF2B5EF4-FFF2-40B4-BE49-F238E27FC236}">
                <a16:creationId xmlns:a16="http://schemas.microsoft.com/office/drawing/2014/main" id="{9312EFB6-5365-6357-9158-21CB22437859}"/>
              </a:ext>
            </a:extLst>
          </p:cNvPr>
          <p:cNvSpPr txBox="1"/>
          <p:nvPr/>
        </p:nvSpPr>
        <p:spPr>
          <a:xfrm>
            <a:off x="4103878" y="5104841"/>
            <a:ext cx="1344930" cy="285750"/>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spc="-30" dirty="0">
                <a:solidFill>
                  <a:srgbClr val="FFFFFF"/>
                </a:solidFill>
                <a:latin typeface="Carlito"/>
                <a:cs typeface="Carlito"/>
              </a:rPr>
              <a:t>Train_test_split</a:t>
            </a:r>
            <a:endParaRPr sz="1700">
              <a:latin typeface="Carlito"/>
              <a:cs typeface="Carlito"/>
            </a:endParaRPr>
          </a:p>
        </p:txBody>
      </p:sp>
      <p:sp>
        <p:nvSpPr>
          <p:cNvPr id="14" name="object 23">
            <a:extLst>
              <a:ext uri="{FF2B5EF4-FFF2-40B4-BE49-F238E27FC236}">
                <a16:creationId xmlns:a16="http://schemas.microsoft.com/office/drawing/2014/main" id="{16478048-28D7-975A-9954-A744319D9556}"/>
              </a:ext>
            </a:extLst>
          </p:cNvPr>
          <p:cNvSpPr txBox="1"/>
          <p:nvPr/>
        </p:nvSpPr>
        <p:spPr>
          <a:xfrm>
            <a:off x="4583938" y="5341747"/>
            <a:ext cx="411480" cy="28511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grpSp>
        <p:nvGrpSpPr>
          <p:cNvPr id="15" name="object 24">
            <a:extLst>
              <a:ext uri="{FF2B5EF4-FFF2-40B4-BE49-F238E27FC236}">
                <a16:creationId xmlns:a16="http://schemas.microsoft.com/office/drawing/2014/main" id="{0D777237-9155-B219-A28B-518E688CE742}"/>
              </a:ext>
            </a:extLst>
          </p:cNvPr>
          <p:cNvGrpSpPr/>
          <p:nvPr/>
        </p:nvGrpSpPr>
        <p:grpSpPr>
          <a:xfrm>
            <a:off x="6388608" y="3672840"/>
            <a:ext cx="1923414" cy="2307463"/>
            <a:chOff x="6388608" y="3672840"/>
            <a:chExt cx="1923414" cy="2307463"/>
          </a:xfrm>
        </p:grpSpPr>
        <p:sp>
          <p:nvSpPr>
            <p:cNvPr id="42" name="object 25">
              <a:extLst>
                <a:ext uri="{FF2B5EF4-FFF2-40B4-BE49-F238E27FC236}">
                  <a16:creationId xmlns:a16="http://schemas.microsoft.com/office/drawing/2014/main" id="{69CBC2FC-94B5-CBF1-60A2-1A1181678C61}"/>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object 26">
              <a:extLst>
                <a:ext uri="{FF2B5EF4-FFF2-40B4-BE49-F238E27FC236}">
                  <a16:creationId xmlns:a16="http://schemas.microsoft.com/office/drawing/2014/main" id="{C16F328C-E774-F129-671B-6FC821531B9A}"/>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4" name="object 27">
              <a:extLst>
                <a:ext uri="{FF2B5EF4-FFF2-40B4-BE49-F238E27FC236}">
                  <a16:creationId xmlns:a16="http://schemas.microsoft.com/office/drawing/2014/main" id="{8A3E5161-BD6A-8EF4-81AF-46663FB8465D}"/>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6" name="object 28">
            <a:extLst>
              <a:ext uri="{FF2B5EF4-FFF2-40B4-BE49-F238E27FC236}">
                <a16:creationId xmlns:a16="http://schemas.microsoft.com/office/drawing/2014/main" id="{E58B758E-A3F0-14E1-3B5E-0FD229A8C798}"/>
              </a:ext>
            </a:extLst>
          </p:cNvPr>
          <p:cNvSpPr txBox="1"/>
          <p:nvPr/>
        </p:nvSpPr>
        <p:spPr>
          <a:xfrm>
            <a:off x="6613906" y="4976749"/>
            <a:ext cx="1290955" cy="285115"/>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17" name="object 29">
            <a:extLst>
              <a:ext uri="{FF2B5EF4-FFF2-40B4-BE49-F238E27FC236}">
                <a16:creationId xmlns:a16="http://schemas.microsoft.com/office/drawing/2014/main" id="{0E828A5A-914A-E1BA-211C-82F2BC300730}"/>
              </a:ext>
            </a:extLst>
          </p:cNvPr>
          <p:cNvSpPr txBox="1"/>
          <p:nvPr/>
        </p:nvSpPr>
        <p:spPr>
          <a:xfrm>
            <a:off x="6485890" y="5217033"/>
            <a:ext cx="1732280" cy="539750"/>
          </a:xfrm>
          <a:prstGeom prst="rect">
            <a:avLst/>
          </a:prstGeom>
        </p:spPr>
        <p:txBody>
          <a:bodyPr vert="horz" wrap="square" lIns="0" tIns="254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a:latin typeface="Carlito"/>
              <a:cs typeface="Carlito"/>
            </a:endParaRPr>
          </a:p>
        </p:txBody>
      </p:sp>
      <p:grpSp>
        <p:nvGrpSpPr>
          <p:cNvPr id="18" name="object 30">
            <a:extLst>
              <a:ext uri="{FF2B5EF4-FFF2-40B4-BE49-F238E27FC236}">
                <a16:creationId xmlns:a16="http://schemas.microsoft.com/office/drawing/2014/main" id="{7AD88DAC-7CA2-3E8C-8F50-C1A732B655EF}"/>
              </a:ext>
            </a:extLst>
          </p:cNvPr>
          <p:cNvGrpSpPr/>
          <p:nvPr/>
        </p:nvGrpSpPr>
        <p:grpSpPr>
          <a:xfrm>
            <a:off x="6388608" y="2229611"/>
            <a:ext cx="2035174" cy="2450973"/>
            <a:chOff x="6388608" y="2229611"/>
            <a:chExt cx="1923414" cy="2308733"/>
          </a:xfrm>
        </p:grpSpPr>
        <p:sp>
          <p:nvSpPr>
            <p:cNvPr id="39" name="object 31">
              <a:extLst>
                <a:ext uri="{FF2B5EF4-FFF2-40B4-BE49-F238E27FC236}">
                  <a16:creationId xmlns:a16="http://schemas.microsoft.com/office/drawing/2014/main" id="{BD0F1C5F-0DC1-732F-8B50-EC25C41DF8E7}"/>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object 32">
              <a:extLst>
                <a:ext uri="{FF2B5EF4-FFF2-40B4-BE49-F238E27FC236}">
                  <a16:creationId xmlns:a16="http://schemas.microsoft.com/office/drawing/2014/main" id="{838E3198-F6E1-BEEC-250E-00DA54DF700F}"/>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object 33">
              <a:extLst>
                <a:ext uri="{FF2B5EF4-FFF2-40B4-BE49-F238E27FC236}">
                  <a16:creationId xmlns:a16="http://schemas.microsoft.com/office/drawing/2014/main" id="{7DA0E49D-9734-C73F-043B-5BE05DC39AA9}"/>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9" name="object 34">
            <a:extLst>
              <a:ext uri="{FF2B5EF4-FFF2-40B4-BE49-F238E27FC236}">
                <a16:creationId xmlns:a16="http://schemas.microsoft.com/office/drawing/2014/main" id="{89A20B55-B948-4FD8-9B56-1DBBA975778F}"/>
              </a:ext>
            </a:extLst>
          </p:cNvPr>
          <p:cNvSpPr txBox="1"/>
          <p:nvPr/>
        </p:nvSpPr>
        <p:spPr>
          <a:xfrm>
            <a:off x="6495795" y="3537204"/>
            <a:ext cx="1817370" cy="998350"/>
          </a:xfrm>
          <a:prstGeom prst="rect">
            <a:avLst/>
          </a:prstGeom>
        </p:spPr>
        <p:txBody>
          <a:bodyPr vert="horz" wrap="square" lIns="0" tIns="1333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5"/>
              </a:spcBef>
            </a:pPr>
            <a:r>
              <a:rPr sz="1600" dirty="0">
                <a:solidFill>
                  <a:schemeClr val="bg1"/>
                </a:solidFill>
                <a:latin typeface="Abadi"/>
                <a:cs typeface="Carlito"/>
              </a:rPr>
              <a:t>Use</a:t>
            </a:r>
            <a:r>
              <a:rPr sz="1600" spc="-100" dirty="0">
                <a:solidFill>
                  <a:schemeClr val="bg1"/>
                </a:solidFill>
                <a:latin typeface="Abadi"/>
                <a:cs typeface="Carlito"/>
              </a:rPr>
              <a:t> </a:t>
            </a:r>
            <a:r>
              <a:rPr lang="en-US" sz="1600" spc="-10" err="1">
                <a:solidFill>
                  <a:schemeClr val="bg1"/>
                </a:solidFill>
                <a:latin typeface="Abadi"/>
                <a:cs typeface="Carlito"/>
              </a:rPr>
              <a:t>GridSear</a:t>
            </a:r>
            <a:r>
              <a:rPr lang="en-US" sz="1600" err="1">
                <a:solidFill>
                  <a:schemeClr val="bg1"/>
                </a:solidFill>
                <a:latin typeface="Abadi"/>
                <a:cs typeface="Carlito"/>
              </a:rPr>
              <a:t>ch</a:t>
            </a:r>
            <a:r>
              <a:rPr lang="en-US" sz="1600" dirty="0">
                <a:solidFill>
                  <a:schemeClr val="bg1"/>
                </a:solidFill>
                <a:latin typeface="Abadi"/>
                <a:cs typeface="Carlito"/>
              </a:rPr>
              <a:t> CV on </a:t>
            </a:r>
            <a:r>
              <a:rPr lang="en-US" sz="1600" err="1">
                <a:solidFill>
                  <a:schemeClr val="bg1"/>
                </a:solidFill>
                <a:latin typeface="Abadi"/>
                <a:cs typeface="Carlito"/>
              </a:rPr>
              <a:t>SVC,LogReg,DecisionTree</a:t>
            </a:r>
            <a:r>
              <a:rPr lang="en-US" sz="1600" dirty="0">
                <a:solidFill>
                  <a:schemeClr val="bg1"/>
                </a:solidFill>
                <a:latin typeface="Abadi"/>
                <a:cs typeface="Carlito"/>
              </a:rPr>
              <a:t> and KNN models</a:t>
            </a:r>
            <a:endParaRPr sz="1600" dirty="0" err="1">
              <a:solidFill>
                <a:schemeClr val="bg1"/>
              </a:solidFill>
              <a:latin typeface="Abadi"/>
              <a:cs typeface="Carlito"/>
            </a:endParaRPr>
          </a:p>
        </p:txBody>
      </p:sp>
      <p:grpSp>
        <p:nvGrpSpPr>
          <p:cNvPr id="23" name="object 38">
            <a:extLst>
              <a:ext uri="{FF2B5EF4-FFF2-40B4-BE49-F238E27FC236}">
                <a16:creationId xmlns:a16="http://schemas.microsoft.com/office/drawing/2014/main" id="{C90E40C6-AFA6-50D8-5652-BAE92ACF4A3B}"/>
              </a:ext>
            </a:extLst>
          </p:cNvPr>
          <p:cNvGrpSpPr/>
          <p:nvPr/>
        </p:nvGrpSpPr>
        <p:grpSpPr>
          <a:xfrm>
            <a:off x="6388608" y="1941575"/>
            <a:ext cx="2942971" cy="1153795"/>
            <a:chOff x="6388608" y="1941575"/>
            <a:chExt cx="2942971" cy="1153795"/>
          </a:xfrm>
        </p:grpSpPr>
        <p:sp>
          <p:nvSpPr>
            <p:cNvPr id="36" name="object 39">
              <a:extLst>
                <a:ext uri="{FF2B5EF4-FFF2-40B4-BE49-F238E27FC236}">
                  <a16:creationId xmlns:a16="http://schemas.microsoft.com/office/drawing/2014/main" id="{D8E08860-C0FB-2241-F52F-F46CC73B306A}"/>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7" name="object 40">
              <a:extLst>
                <a:ext uri="{FF2B5EF4-FFF2-40B4-BE49-F238E27FC236}">
                  <a16:creationId xmlns:a16="http://schemas.microsoft.com/office/drawing/2014/main" id="{5B126D46-4B4D-2B0A-0C9F-02CBD855968B}"/>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object 41">
              <a:extLst>
                <a:ext uri="{FF2B5EF4-FFF2-40B4-BE49-F238E27FC236}">
                  <a16:creationId xmlns:a16="http://schemas.microsoft.com/office/drawing/2014/main" id="{46936D9E-C083-095A-47A2-E3C9B4BA91FE}"/>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4" name="object 42">
            <a:extLst>
              <a:ext uri="{FF2B5EF4-FFF2-40B4-BE49-F238E27FC236}">
                <a16:creationId xmlns:a16="http://schemas.microsoft.com/office/drawing/2014/main" id="{0442EAC1-ECA7-9707-5972-2941080C2C98}"/>
              </a:ext>
            </a:extLst>
          </p:cNvPr>
          <p:cNvSpPr txBox="1"/>
          <p:nvPr/>
        </p:nvSpPr>
        <p:spPr>
          <a:xfrm>
            <a:off x="6613906" y="2219960"/>
            <a:ext cx="1455420" cy="28511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25" name="object 43">
            <a:extLst>
              <a:ext uri="{FF2B5EF4-FFF2-40B4-BE49-F238E27FC236}">
                <a16:creationId xmlns:a16="http://schemas.microsoft.com/office/drawing/2014/main" id="{C786ABF5-5417-6A3F-9066-3339BDFD0FD9}"/>
              </a:ext>
            </a:extLst>
          </p:cNvPr>
          <p:cNvSpPr txBox="1"/>
          <p:nvPr/>
        </p:nvSpPr>
        <p:spPr>
          <a:xfrm>
            <a:off x="6805930" y="2456180"/>
            <a:ext cx="1071880" cy="28511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26" name="object 44">
            <a:extLst>
              <a:ext uri="{FF2B5EF4-FFF2-40B4-BE49-F238E27FC236}">
                <a16:creationId xmlns:a16="http://schemas.microsoft.com/office/drawing/2014/main" id="{599E4E6B-D5C6-F51A-C9CD-2C8AF22C2DF6}"/>
              </a:ext>
            </a:extLst>
          </p:cNvPr>
          <p:cNvGrpSpPr/>
          <p:nvPr/>
        </p:nvGrpSpPr>
        <p:grpSpPr>
          <a:xfrm>
            <a:off x="8945879" y="1941575"/>
            <a:ext cx="1923414" cy="1720596"/>
            <a:chOff x="8945879" y="1941575"/>
            <a:chExt cx="1923414" cy="1720596"/>
          </a:xfrm>
        </p:grpSpPr>
        <p:sp>
          <p:nvSpPr>
            <p:cNvPr id="33" name="object 45">
              <a:extLst>
                <a:ext uri="{FF2B5EF4-FFF2-40B4-BE49-F238E27FC236}">
                  <a16:creationId xmlns:a16="http://schemas.microsoft.com/office/drawing/2014/main" id="{DBE10E51-3E22-8751-9E1C-F80998CC7098}"/>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solidFill>
              <a:srgbClr val="EDC1A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4" name="object 46">
              <a:extLst>
                <a:ext uri="{FF2B5EF4-FFF2-40B4-BE49-F238E27FC236}">
                  <a16:creationId xmlns:a16="http://schemas.microsoft.com/office/drawing/2014/main" id="{8D9542C4-590D-1454-74A7-614E65AB4F62}"/>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5" name="object 47">
              <a:extLst>
                <a:ext uri="{FF2B5EF4-FFF2-40B4-BE49-F238E27FC236}">
                  <a16:creationId xmlns:a16="http://schemas.microsoft.com/office/drawing/2014/main" id="{E91B12B5-F7E6-D7B2-7F60-F586A5245AA7}"/>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ln w="15240">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7" name="object 48">
            <a:extLst>
              <a:ext uri="{FF2B5EF4-FFF2-40B4-BE49-F238E27FC236}">
                <a16:creationId xmlns:a16="http://schemas.microsoft.com/office/drawing/2014/main" id="{EF91BCCC-3768-60D5-AD5E-BFAD3A5B743B}"/>
              </a:ext>
            </a:extLst>
          </p:cNvPr>
          <p:cNvSpPr txBox="1"/>
          <p:nvPr/>
        </p:nvSpPr>
        <p:spPr>
          <a:xfrm>
            <a:off x="9140697" y="2219960"/>
            <a:ext cx="1519555" cy="28511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28" name="object 49">
            <a:extLst>
              <a:ext uri="{FF2B5EF4-FFF2-40B4-BE49-F238E27FC236}">
                <a16:creationId xmlns:a16="http://schemas.microsoft.com/office/drawing/2014/main" id="{BCC567B0-8C39-0F2F-BE6F-03D39301679E}"/>
              </a:ext>
            </a:extLst>
          </p:cNvPr>
          <p:cNvSpPr txBox="1"/>
          <p:nvPr/>
        </p:nvSpPr>
        <p:spPr>
          <a:xfrm>
            <a:off x="9299193" y="2456180"/>
            <a:ext cx="1202690" cy="285115"/>
          </a:xfrm>
          <a:prstGeom prst="rect">
            <a:avLst/>
          </a:prstGeom>
        </p:spPr>
        <p:txBody>
          <a:bodyPr vert="horz" wrap="square" lIns="0" tIns="1333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29" name="object 50">
            <a:extLst>
              <a:ext uri="{FF2B5EF4-FFF2-40B4-BE49-F238E27FC236}">
                <a16:creationId xmlns:a16="http://schemas.microsoft.com/office/drawing/2014/main" id="{6AD091A8-AE0C-7F0B-4727-E780FB337CAD}"/>
              </a:ext>
            </a:extLst>
          </p:cNvPr>
          <p:cNvGrpSpPr/>
          <p:nvPr/>
        </p:nvGrpSpPr>
        <p:grpSpPr>
          <a:xfrm>
            <a:off x="8945879" y="3383279"/>
            <a:ext cx="1923414" cy="1155065"/>
            <a:chOff x="8945879" y="3383279"/>
            <a:chExt cx="1923414" cy="1155065"/>
          </a:xfrm>
        </p:grpSpPr>
        <p:sp>
          <p:nvSpPr>
            <p:cNvPr id="31" name="object 51">
              <a:extLst>
                <a:ext uri="{FF2B5EF4-FFF2-40B4-BE49-F238E27FC236}">
                  <a16:creationId xmlns:a16="http://schemas.microsoft.com/office/drawing/2014/main" id="{F352BF5A-632D-6382-D67D-4D1E39FEC59D}"/>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rgbClr val="E2831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2" name="object 52">
              <a:extLst>
                <a:ext uri="{FF2B5EF4-FFF2-40B4-BE49-F238E27FC236}">
                  <a16:creationId xmlns:a16="http://schemas.microsoft.com/office/drawing/2014/main" id="{79A8827D-A3C1-D687-1EDC-5AC24CAC5F48}"/>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ln w="15239">
              <a:solidFill>
                <a:srgbClr val="FFFFFF"/>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30" name="object 53">
            <a:extLst>
              <a:ext uri="{FF2B5EF4-FFF2-40B4-BE49-F238E27FC236}">
                <a16:creationId xmlns:a16="http://schemas.microsoft.com/office/drawing/2014/main" id="{56E09AC2-1682-ED30-BA3F-10FF3FA64222}"/>
              </a:ext>
            </a:extLst>
          </p:cNvPr>
          <p:cNvSpPr txBox="1"/>
          <p:nvPr/>
        </p:nvSpPr>
        <p:spPr>
          <a:xfrm>
            <a:off x="9055354" y="3656457"/>
            <a:ext cx="1709420" cy="539750"/>
          </a:xfrm>
          <a:prstGeom prst="rect">
            <a:avLst/>
          </a:prstGeom>
        </p:spPr>
        <p:txBody>
          <a:bodyPr vert="horz" wrap="square" lIns="0" tIns="254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descr="A pie chart with different colored circles&#10;&#10;Description automatically generated">
            <a:extLst>
              <a:ext uri="{FF2B5EF4-FFF2-40B4-BE49-F238E27FC236}">
                <a16:creationId xmlns:a16="http://schemas.microsoft.com/office/drawing/2014/main" id="{068AAFC6-FBB2-5F29-3C97-0DFA897D7345}"/>
              </a:ext>
            </a:extLst>
          </p:cNvPr>
          <p:cNvPicPr>
            <a:picLocks noChangeAspect="1"/>
          </p:cNvPicPr>
          <p:nvPr/>
        </p:nvPicPr>
        <p:blipFill>
          <a:blip r:embed="rId4"/>
          <a:stretch>
            <a:fillRect/>
          </a:stretch>
        </p:blipFill>
        <p:spPr>
          <a:xfrm>
            <a:off x="3114675" y="1752600"/>
            <a:ext cx="5962650" cy="3352800"/>
          </a:xfrm>
          <a:prstGeom prst="rect">
            <a:avLst/>
          </a:prstGeom>
        </p:spPr>
      </p:pic>
      <p:sp>
        <p:nvSpPr>
          <p:cNvPr id="5" name="TextBox 4">
            <a:extLst>
              <a:ext uri="{FF2B5EF4-FFF2-40B4-BE49-F238E27FC236}">
                <a16:creationId xmlns:a16="http://schemas.microsoft.com/office/drawing/2014/main" id="{0610AFC5-5836-F287-67A7-C9BC85FE4B0C}"/>
              </a:ext>
            </a:extLst>
          </p:cNvPr>
          <p:cNvSpPr txBox="1"/>
          <p:nvPr/>
        </p:nvSpPr>
        <p:spPr>
          <a:xfrm>
            <a:off x="1020966" y="5295513"/>
            <a:ext cx="970621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badi"/>
                <a:ea typeface="+mn-lt"/>
                <a:cs typeface="+mn-lt"/>
              </a:rPr>
              <a:t>This is a preview of the </a:t>
            </a:r>
            <a:r>
              <a:rPr lang="en-US" err="1">
                <a:latin typeface="Abadi"/>
                <a:ea typeface="+mn-lt"/>
                <a:cs typeface="+mn-lt"/>
              </a:rPr>
              <a:t>Plotly</a:t>
            </a:r>
            <a:r>
              <a:rPr lang="en-US" dirty="0">
                <a:latin typeface="Abadi"/>
                <a:ea typeface="+mn-lt"/>
                <a:cs typeface="+mn-lt"/>
              </a:rPr>
              <a:t> dashboard. The following sides will show the results of EDA with  visualization, EDA with SQL, Interactive Map with Folium, and finally the results of our model with  about 83% accuracy.</a:t>
            </a:r>
            <a:endParaRPr lang="en-US" dirty="0">
              <a:latin typeface="Abadi"/>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1944" y="4190999"/>
            <a:ext cx="10235066" cy="2026332"/>
          </a:xfrm>
          <a:prstGeom prst="rect">
            <a:avLst/>
          </a:prstGeom>
        </p:spPr>
        <p:txBody>
          <a:bodyPr lIns="91440" tIns="45720" rIns="91440" bIns="45720" anchor="t">
            <a:normAutofit/>
          </a:bodyPr>
          <a:lstStyle/>
          <a:p>
            <a:pPr>
              <a:lnSpc>
                <a:spcPct val="100000"/>
              </a:lnSpc>
              <a:spcBef>
                <a:spcPts val="1400"/>
              </a:spcBef>
            </a:pPr>
            <a:r>
              <a:rPr lang="en-US" sz="2000" dirty="0">
                <a:latin typeface="Abadi"/>
                <a:ea typeface="+mn-lt"/>
                <a:cs typeface="+mn-lt"/>
              </a:rPr>
              <a:t>Green indicates successful launch; Purple indicates unsuccessful launch.</a:t>
            </a:r>
            <a:endParaRPr lang="en-US"/>
          </a:p>
          <a:p>
            <a:pPr>
              <a:lnSpc>
                <a:spcPct val="100000"/>
              </a:lnSpc>
              <a:spcBef>
                <a:spcPts val="1400"/>
              </a:spcBef>
            </a:pPr>
            <a:r>
              <a:rPr lang="en-US" sz="2000" dirty="0">
                <a:latin typeface="Abadi"/>
                <a:ea typeface="+mn-lt"/>
                <a:cs typeface="+mn-lt"/>
              </a:rPr>
              <a:t>Graphic suggests an increase in success rate over time (indicated in Flight Number).  Likely a big breakthrough around flight 20 which significantly increased success rate.  CCAFS appears to be the main launch site as it has the most volume.</a:t>
            </a:r>
            <a:endParaRPr lang="en-US" sz="2000" dirty="0">
              <a:latin typeface="Abadi"/>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object 7">
            <a:extLst>
              <a:ext uri="{FF2B5EF4-FFF2-40B4-BE49-F238E27FC236}">
                <a16:creationId xmlns:a16="http://schemas.microsoft.com/office/drawing/2014/main" id="{CA995AB8-03E7-8E39-9EA4-9074DE8A5538}"/>
              </a:ext>
            </a:extLst>
          </p:cNvPr>
          <p:cNvSpPr/>
          <p:nvPr/>
        </p:nvSpPr>
        <p:spPr>
          <a:xfrm>
            <a:off x="-3920" y="1566890"/>
            <a:ext cx="11861075" cy="2464525"/>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33985"/>
            <a:ext cx="9919380" cy="1547360"/>
          </a:xfrm>
          <a:prstGeom prst="rect">
            <a:avLst/>
          </a:prstGeom>
        </p:spPr>
        <p:txBody>
          <a:bodyPr lIns="91440" tIns="45720" rIns="91440" bIns="45720" anchor="t">
            <a:normAutofit/>
          </a:bodyPr>
          <a:lstStyle/>
          <a:p>
            <a:pPr>
              <a:lnSpc>
                <a:spcPct val="100000"/>
              </a:lnSpc>
              <a:spcBef>
                <a:spcPts val="1400"/>
              </a:spcBef>
            </a:pPr>
            <a:r>
              <a:rPr lang="en-US" sz="2000">
                <a:solidFill>
                  <a:srgbClr val="000000"/>
                </a:solidFill>
                <a:latin typeface="Abadi"/>
                <a:ea typeface="+mn-lt"/>
                <a:cs typeface="+mn-lt"/>
              </a:rPr>
              <a:t>Green indicates successful launch; Purple indicates unsuccessful launch.</a:t>
            </a:r>
            <a:endParaRPr lang="en-US" sz="2000" dirty="0">
              <a:solidFill>
                <a:srgbClr val="000000"/>
              </a:solidFill>
              <a:latin typeface="Abadi"/>
              <a:ea typeface="+mn-lt"/>
              <a:cs typeface="+mn-lt"/>
            </a:endParaRPr>
          </a:p>
          <a:p>
            <a:pPr>
              <a:lnSpc>
                <a:spcPct val="100000"/>
              </a:lnSpc>
              <a:spcBef>
                <a:spcPts val="1400"/>
              </a:spcBef>
            </a:pPr>
            <a:r>
              <a:rPr lang="en-US" sz="2000" dirty="0">
                <a:solidFill>
                  <a:srgbClr val="000000"/>
                </a:solidFill>
                <a:latin typeface="Abadi"/>
                <a:ea typeface="+mn-lt"/>
                <a:cs typeface="+mn-lt"/>
              </a:rPr>
              <a:t>Payload mass appears to fall mostly between 0-6000 kg.  Different launch sites also seem to use different payload mass.</a:t>
            </a:r>
            <a:endParaRPr lang="en-US" sz="2000" dirty="0">
              <a:solidFill>
                <a:srgbClr val="000000"/>
              </a:solidFill>
              <a:latin typeface="Abadi"/>
              <a:cs typeface="Calibri"/>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object 7">
            <a:extLst>
              <a:ext uri="{FF2B5EF4-FFF2-40B4-BE49-F238E27FC236}">
                <a16:creationId xmlns:a16="http://schemas.microsoft.com/office/drawing/2014/main" id="{8E7665BD-4E26-9100-0B50-29DD5407D364}"/>
              </a:ext>
            </a:extLst>
          </p:cNvPr>
          <p:cNvSpPr/>
          <p:nvPr/>
        </p:nvSpPr>
        <p:spPr>
          <a:xfrm>
            <a:off x="39623" y="1653539"/>
            <a:ext cx="12100560" cy="2377439"/>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91840" y="1614029"/>
            <a:ext cx="4596266" cy="3909559"/>
          </a:xfrm>
          <a:prstGeom prst="rect">
            <a:avLst/>
          </a:prstGeom>
        </p:spPr>
        <p:txBody>
          <a:bodyPr lIns="91440" tIns="45720" rIns="91440" bIns="45720" anchor="t">
            <a:normAutofit lnSpcReduction="10000"/>
          </a:bodyPr>
          <a:lstStyle/>
          <a:p>
            <a:pPr marR="5080">
              <a:lnSpc>
                <a:spcPct val="100000"/>
              </a:lnSpc>
              <a:spcBef>
                <a:spcPts val="100"/>
              </a:spcBef>
            </a:pPr>
            <a:r>
              <a:rPr lang="en-US" sz="2000" dirty="0">
                <a:solidFill>
                  <a:srgbClr val="000000"/>
                </a:solidFill>
                <a:latin typeface="Abadi"/>
                <a:cs typeface="Segoe UI"/>
              </a:rPr>
              <a:t>Success Rate Scale with  0 as 0%, 0.6 as 60%  1 as 100%</a:t>
            </a:r>
          </a:p>
          <a:p>
            <a:pPr marR="5080">
              <a:lnSpc>
                <a:spcPct val="120800"/>
              </a:lnSpc>
              <a:spcBef>
                <a:spcPts val="100"/>
              </a:spcBef>
            </a:pPr>
            <a:r>
              <a:rPr lang="en-US" sz="2000" dirty="0">
                <a:latin typeface="Abadi"/>
                <a:cs typeface="Segoe UI"/>
              </a:rPr>
              <a:t>ES-L1 (1), GEO (1), HEO (1) have 100% success rate (sample sizes in parenthesis)  SSO (5) has 100% success rate.</a:t>
            </a:r>
          </a:p>
          <a:p>
            <a:pPr marR="5080">
              <a:lnSpc>
                <a:spcPct val="120800"/>
              </a:lnSpc>
              <a:spcBef>
                <a:spcPts val="100"/>
              </a:spcBef>
            </a:pPr>
            <a:r>
              <a:rPr lang="en-US" sz="2000" dirty="0">
                <a:latin typeface="Abadi"/>
                <a:cs typeface="Segoe UI"/>
              </a:rPr>
              <a:t>VLEO (14) has decent success rate and attempts.</a:t>
            </a:r>
          </a:p>
          <a:p>
            <a:pPr>
              <a:lnSpc>
                <a:spcPct val="100000"/>
              </a:lnSpc>
              <a:spcBef>
                <a:spcPts val="395"/>
              </a:spcBef>
            </a:pPr>
            <a:r>
              <a:rPr lang="en-US" sz="2000" dirty="0">
                <a:latin typeface="Abadi"/>
                <a:cs typeface="Segoe UI"/>
              </a:rPr>
              <a:t>SO (1) has 0% success rate.</a:t>
            </a:r>
          </a:p>
          <a:p>
            <a:pPr>
              <a:lnSpc>
                <a:spcPct val="100000"/>
              </a:lnSpc>
              <a:spcBef>
                <a:spcPts val="565"/>
              </a:spcBef>
            </a:pPr>
            <a:r>
              <a:rPr lang="en-US" sz="2000" dirty="0">
                <a:latin typeface="Abadi"/>
                <a:cs typeface="Segoe UI"/>
              </a:rPr>
              <a:t>GTO (27) has the around 50% success rate but largest sample.</a:t>
            </a:r>
            <a:endParaRPr lang="en-US" sz="2000" dirty="0">
              <a:latin typeface="Abadi"/>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object 7">
            <a:extLst>
              <a:ext uri="{FF2B5EF4-FFF2-40B4-BE49-F238E27FC236}">
                <a16:creationId xmlns:a16="http://schemas.microsoft.com/office/drawing/2014/main" id="{61014737-FE85-0498-6A84-ABF3EFA463D0}"/>
              </a:ext>
            </a:extLst>
          </p:cNvPr>
          <p:cNvSpPr/>
          <p:nvPr/>
        </p:nvSpPr>
        <p:spPr>
          <a:xfrm>
            <a:off x="775280" y="1719072"/>
            <a:ext cx="5430011" cy="3514344"/>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116270"/>
            <a:ext cx="9875838" cy="1906588"/>
          </a:xfrm>
          <a:prstGeom prst="rect">
            <a:avLst/>
          </a:prstGeom>
        </p:spPr>
        <p:txBody>
          <a:bodyPr lIns="91440" tIns="45720" rIns="91440" bIns="45720" anchor="t">
            <a:noAutofit/>
          </a:bodyPr>
          <a:lstStyle/>
          <a:p>
            <a:pPr>
              <a:lnSpc>
                <a:spcPct val="100000"/>
              </a:lnSpc>
              <a:spcBef>
                <a:spcPts val="1400"/>
              </a:spcBef>
            </a:pPr>
            <a:r>
              <a:rPr lang="en-US" sz="2000" dirty="0">
                <a:latin typeface="Abadi"/>
                <a:ea typeface="+mn-lt"/>
                <a:cs typeface="+mn-lt"/>
              </a:rPr>
              <a:t>Green indicates successful launch; Purple indicates unsuccessful launch</a:t>
            </a:r>
          </a:p>
          <a:p>
            <a:pPr marR="3950970">
              <a:lnSpc>
                <a:spcPct val="121200"/>
              </a:lnSpc>
              <a:spcBef>
                <a:spcPts val="100"/>
              </a:spcBef>
            </a:pPr>
            <a:r>
              <a:rPr lang="en-US" sz="2000" dirty="0">
                <a:latin typeface="Abadi"/>
                <a:cs typeface="Segoe UI"/>
              </a:rPr>
              <a:t>Launch Orbit preferences changed over Flight Number.  Launch Outcome seems to correlate with this preference.</a:t>
            </a:r>
            <a:endParaRPr lang="en-US" sz="2000">
              <a:latin typeface="Abadi"/>
              <a:cs typeface="Segoe UI"/>
            </a:endParaRPr>
          </a:p>
          <a:p>
            <a:pPr marR="5080">
              <a:lnSpc>
                <a:spcPts val="2330"/>
              </a:lnSpc>
              <a:spcBef>
                <a:spcPts val="135"/>
              </a:spcBef>
            </a:pPr>
            <a:r>
              <a:rPr lang="en-US" sz="2000" dirty="0">
                <a:latin typeface="Abadi"/>
                <a:cs typeface="Segoe UI"/>
              </a:rPr>
              <a:t>SpaceX started with LEO orbits which saw moderate success LEO and returned to VLEO in recent launches  SpaceX appears to perform better in lower orbits or Sun-synchronous orbits</a:t>
            </a:r>
            <a:endParaRPr lang="en-US" sz="2000" dirty="0">
              <a:latin typeface="Abad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object 7">
            <a:extLst>
              <a:ext uri="{FF2B5EF4-FFF2-40B4-BE49-F238E27FC236}">
                <a16:creationId xmlns:a16="http://schemas.microsoft.com/office/drawing/2014/main" id="{2ABA1675-BE8D-0706-8239-F882ACE2D839}"/>
              </a:ext>
            </a:extLst>
          </p:cNvPr>
          <p:cNvSpPr/>
          <p:nvPr/>
        </p:nvSpPr>
        <p:spPr>
          <a:xfrm>
            <a:off x="45719" y="1644395"/>
            <a:ext cx="12094464" cy="237591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114800"/>
            <a:ext cx="9984695" cy="2113417"/>
          </a:xfrm>
          <a:prstGeom prst="rect">
            <a:avLst/>
          </a:prstGeom>
        </p:spPr>
        <p:txBody>
          <a:bodyPr lIns="91440" tIns="45720" rIns="91440" bIns="45720" anchor="t">
            <a:normAutofit/>
          </a:bodyPr>
          <a:lstStyle/>
          <a:p>
            <a:pPr>
              <a:lnSpc>
                <a:spcPct val="100000"/>
              </a:lnSpc>
              <a:spcBef>
                <a:spcPts val="1400"/>
              </a:spcBef>
            </a:pPr>
            <a:r>
              <a:rPr lang="en-US" sz="2000" dirty="0">
                <a:latin typeface="Abadi"/>
                <a:ea typeface="+mn-lt"/>
                <a:cs typeface="+mn-lt"/>
              </a:rPr>
              <a:t>Green indicates successful launch; Purple indicates unsuccessful launch.</a:t>
            </a:r>
          </a:p>
          <a:p>
            <a:pPr>
              <a:lnSpc>
                <a:spcPct val="100000"/>
              </a:lnSpc>
              <a:spcBef>
                <a:spcPts val="495"/>
              </a:spcBef>
            </a:pPr>
            <a:r>
              <a:rPr lang="en-US" sz="2000" dirty="0">
                <a:latin typeface="Abadi"/>
                <a:cs typeface="Segoe UI"/>
              </a:rPr>
              <a:t>Payload mass seems to correlate with orbit</a:t>
            </a:r>
          </a:p>
          <a:p>
            <a:pPr>
              <a:lnSpc>
                <a:spcPct val="100000"/>
              </a:lnSpc>
              <a:spcBef>
                <a:spcPts val="395"/>
              </a:spcBef>
            </a:pPr>
            <a:r>
              <a:rPr lang="en-US" sz="2000" dirty="0">
                <a:latin typeface="Abadi"/>
                <a:cs typeface="Segoe UI"/>
              </a:rPr>
              <a:t>LEO and SSO seem to have relatively low payload mass</a:t>
            </a:r>
          </a:p>
          <a:p>
            <a:pPr>
              <a:lnSpc>
                <a:spcPct val="100000"/>
              </a:lnSpc>
              <a:spcBef>
                <a:spcPts val="409"/>
              </a:spcBef>
            </a:pPr>
            <a:r>
              <a:rPr lang="en-US" sz="2000" dirty="0">
                <a:latin typeface="Abadi"/>
                <a:cs typeface="Segoe UI"/>
              </a:rPr>
              <a:t>The other most successful orbit VLEO only has payload mass values in the higher end of the range</a:t>
            </a:r>
            <a:endParaRPr lang="en-US" sz="2000" dirty="0">
              <a:latin typeface="Abadi"/>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object 7">
            <a:extLst>
              <a:ext uri="{FF2B5EF4-FFF2-40B4-BE49-F238E27FC236}">
                <a16:creationId xmlns:a16="http://schemas.microsoft.com/office/drawing/2014/main" id="{8F83D35B-A437-96AD-230A-2C764BA73B86}"/>
              </a:ext>
            </a:extLst>
          </p:cNvPr>
          <p:cNvSpPr/>
          <p:nvPr/>
        </p:nvSpPr>
        <p:spPr>
          <a:xfrm>
            <a:off x="2176" y="1539239"/>
            <a:ext cx="12094464" cy="237591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08811" y="2058871"/>
            <a:ext cx="3932238" cy="3811588"/>
          </a:xfrm>
          <a:prstGeom prst="rect">
            <a:avLst/>
          </a:prstGeom>
        </p:spPr>
        <p:txBody>
          <a:bodyPr lIns="91440" tIns="45720" rIns="91440" bIns="45720" anchor="t">
            <a:normAutofit/>
          </a:bodyPr>
          <a:lstStyle/>
          <a:p>
            <a:pPr>
              <a:lnSpc>
                <a:spcPct val="100000"/>
              </a:lnSpc>
              <a:spcBef>
                <a:spcPts val="1400"/>
              </a:spcBef>
            </a:pPr>
            <a:r>
              <a:rPr lang="en-US" sz="2000" dirty="0">
                <a:latin typeface="Abadi"/>
                <a:ea typeface="+mn-lt"/>
                <a:cs typeface="+mn-lt"/>
              </a:rPr>
              <a:t>95% confidence interval  (light blue </a:t>
            </a:r>
            <a:r>
              <a:rPr lang="en-US" sz="2000">
                <a:latin typeface="Abadi"/>
                <a:ea typeface="+mn-lt"/>
                <a:cs typeface="+mn-lt"/>
              </a:rPr>
              <a:t>shading)</a:t>
            </a:r>
            <a:endParaRPr lang="en-US" sz="2000" dirty="0">
              <a:latin typeface="Abadi"/>
              <a:ea typeface="+mn-lt"/>
              <a:cs typeface="+mn-lt"/>
            </a:endParaRPr>
          </a:p>
          <a:p>
            <a:pPr>
              <a:lnSpc>
                <a:spcPct val="100000"/>
              </a:lnSpc>
              <a:spcBef>
                <a:spcPts val="505"/>
              </a:spcBef>
            </a:pPr>
            <a:r>
              <a:rPr lang="en-US" sz="2000" dirty="0">
                <a:latin typeface="Abadi"/>
                <a:cs typeface="Segoe UI"/>
              </a:rPr>
              <a:t>Success generally increases over time since 2013 with a slight dip in 2018</a:t>
            </a:r>
          </a:p>
          <a:p>
            <a:pPr>
              <a:lnSpc>
                <a:spcPct val="100000"/>
              </a:lnSpc>
              <a:spcBef>
                <a:spcPts val="405"/>
              </a:spcBef>
            </a:pPr>
            <a:r>
              <a:rPr lang="en-US" sz="2000" dirty="0">
                <a:latin typeface="Abadi"/>
                <a:cs typeface="Segoe UI"/>
              </a:rPr>
              <a:t>Success in recent years at around 80%</a:t>
            </a:r>
            <a:endParaRPr lang="en-US" sz="2000" dirty="0">
              <a:latin typeface="Abadi"/>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object 7">
            <a:extLst>
              <a:ext uri="{FF2B5EF4-FFF2-40B4-BE49-F238E27FC236}">
                <a16:creationId xmlns:a16="http://schemas.microsoft.com/office/drawing/2014/main" id="{33329ADB-1FB7-A73A-B31A-86E5ABB0FD15}"/>
              </a:ext>
            </a:extLst>
          </p:cNvPr>
          <p:cNvSpPr/>
          <p:nvPr/>
        </p:nvSpPr>
        <p:spPr>
          <a:xfrm>
            <a:off x="1084435" y="2061318"/>
            <a:ext cx="4565904" cy="3049524"/>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56953" y="2021566"/>
            <a:ext cx="5402188" cy="4209825"/>
          </a:xfrm>
          <a:prstGeom prst="rect">
            <a:avLst/>
          </a:prstGeom>
        </p:spPr>
        <p:txBody>
          <a:bodyPr lIns="91440" tIns="45720" rIns="91440" bIns="45720" anchor="t">
            <a:normAutofit lnSpcReduction="10000"/>
          </a:bodyPr>
          <a:lstStyle/>
          <a:p>
            <a:pPr>
              <a:lnSpc>
                <a:spcPct val="100000"/>
              </a:lnSpc>
              <a:spcBef>
                <a:spcPts val="1300"/>
              </a:spcBef>
            </a:pPr>
            <a:r>
              <a:rPr lang="en-US" sz="2000" dirty="0">
                <a:solidFill>
                  <a:srgbClr val="404040"/>
                </a:solidFill>
                <a:latin typeface="Abadi"/>
                <a:cs typeface="Segoe UI"/>
              </a:rPr>
              <a:t>Query unique launch site names from database.</a:t>
            </a:r>
            <a:endParaRPr lang="en-US" sz="2000" dirty="0">
              <a:solidFill>
                <a:srgbClr val="000000"/>
              </a:solidFill>
              <a:latin typeface="Abadi"/>
              <a:cs typeface="Segoe UI"/>
            </a:endParaRPr>
          </a:p>
          <a:p>
            <a:pPr>
              <a:lnSpc>
                <a:spcPts val="2300"/>
              </a:lnSpc>
              <a:spcBef>
                <a:spcPts val="1200"/>
              </a:spcBef>
            </a:pPr>
            <a:r>
              <a:rPr lang="en-US" sz="2000" dirty="0">
                <a:solidFill>
                  <a:srgbClr val="404040"/>
                </a:solidFill>
                <a:latin typeface="Abadi"/>
                <a:cs typeface="Segoe UI"/>
              </a:rPr>
              <a:t>CCAFS SLC-40 and CCAFSSLC-40 likely all represent the same</a:t>
            </a:r>
            <a:endParaRPr lang="en-US" sz="2000" dirty="0">
              <a:solidFill>
                <a:srgbClr val="000000"/>
              </a:solidFill>
              <a:latin typeface="Abadi"/>
              <a:cs typeface="Segoe UI"/>
            </a:endParaRPr>
          </a:p>
          <a:p>
            <a:pPr>
              <a:lnSpc>
                <a:spcPts val="2300"/>
              </a:lnSpc>
              <a:spcBef>
                <a:spcPts val="0"/>
              </a:spcBef>
            </a:pPr>
            <a:r>
              <a:rPr lang="en-US" sz="2000" dirty="0">
                <a:solidFill>
                  <a:srgbClr val="404040"/>
                </a:solidFill>
                <a:latin typeface="Abadi"/>
                <a:cs typeface="Segoe UI"/>
              </a:rPr>
              <a:t>launch site with data entry errors.</a:t>
            </a:r>
            <a:endParaRPr lang="en-US" sz="2000" dirty="0">
              <a:solidFill>
                <a:srgbClr val="000000"/>
              </a:solidFill>
              <a:latin typeface="Abadi"/>
              <a:cs typeface="Segoe UI"/>
            </a:endParaRPr>
          </a:p>
          <a:p>
            <a:pPr marR="2114550">
              <a:lnSpc>
                <a:spcPct val="141500"/>
              </a:lnSpc>
              <a:spcBef>
                <a:spcPts val="110"/>
              </a:spcBef>
            </a:pPr>
            <a:r>
              <a:rPr lang="en-US" sz="2000" dirty="0">
                <a:solidFill>
                  <a:srgbClr val="404040"/>
                </a:solidFill>
                <a:latin typeface="Abadi"/>
                <a:cs typeface="Segoe UI"/>
              </a:rPr>
              <a:t>CCAFS LC-40 was the previous name.  Likely only 3 unique </a:t>
            </a:r>
            <a:r>
              <a:rPr lang="en-US" sz="2000" dirty="0" err="1">
                <a:solidFill>
                  <a:srgbClr val="404040"/>
                </a:solidFill>
                <a:latin typeface="Abadi"/>
                <a:cs typeface="Segoe UI"/>
              </a:rPr>
              <a:t>launch_site</a:t>
            </a:r>
            <a:r>
              <a:rPr lang="en-US" sz="2000" dirty="0">
                <a:solidFill>
                  <a:srgbClr val="404040"/>
                </a:solidFill>
                <a:latin typeface="Abadi"/>
                <a:cs typeface="Segoe UI"/>
              </a:rPr>
              <a:t> values:  CCAFS SLC-40, KSC LC-39A, VAFB SLC-4E</a:t>
            </a:r>
            <a:endParaRPr lang="en-US" dirty="0">
              <a:latin typeface="Abadi"/>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5">
            <a:extLst>
              <a:ext uri="{FF2B5EF4-FFF2-40B4-BE49-F238E27FC236}">
                <a16:creationId xmlns:a16="http://schemas.microsoft.com/office/drawing/2014/main" id="{91D6522E-B2F0-AD77-98A2-7F57B3D98546}"/>
              </a:ext>
            </a:extLst>
          </p:cNvPr>
          <p:cNvSpPr/>
          <p:nvPr/>
        </p:nvSpPr>
        <p:spPr>
          <a:xfrm>
            <a:off x="1182624" y="2010155"/>
            <a:ext cx="3612097" cy="3427040"/>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9752" y="5657396"/>
            <a:ext cx="9625847" cy="563109"/>
          </a:xfrm>
          <a:prstGeom prst="rect">
            <a:avLst/>
          </a:prstGeom>
        </p:spPr>
        <p:txBody>
          <a:bodyPr lIns="91440" tIns="45720" rIns="91440" bIns="45720" anchor="t">
            <a:normAutofit/>
          </a:bodyPr>
          <a:lstStyle/>
          <a:p>
            <a:pPr>
              <a:lnSpc>
                <a:spcPct val="100000"/>
              </a:lnSpc>
              <a:spcBef>
                <a:spcPts val="1400"/>
              </a:spcBef>
            </a:pPr>
            <a:r>
              <a:rPr lang="en-US" sz="2000" dirty="0">
                <a:solidFill>
                  <a:srgbClr val="404040"/>
                </a:solidFill>
                <a:latin typeface="Abadi"/>
                <a:ea typeface="+mn-lt"/>
                <a:cs typeface="+mn-lt"/>
              </a:rPr>
              <a:t>First five entries  in database with  Launch Site name  beginning with  CCA.</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object 5">
            <a:extLst>
              <a:ext uri="{FF2B5EF4-FFF2-40B4-BE49-F238E27FC236}">
                <a16:creationId xmlns:a16="http://schemas.microsoft.com/office/drawing/2014/main" id="{444DC6C3-DE4A-18FD-17E2-670DA3E28EB3}"/>
              </a:ext>
            </a:extLst>
          </p:cNvPr>
          <p:cNvSpPr/>
          <p:nvPr/>
        </p:nvSpPr>
        <p:spPr>
          <a:xfrm>
            <a:off x="884137" y="1853183"/>
            <a:ext cx="9622101" cy="3799549"/>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63981" y="1694998"/>
            <a:ext cx="3987046" cy="4536392"/>
          </a:xfrm>
          <a:prstGeom prst="rect">
            <a:avLst/>
          </a:prstGeom>
        </p:spPr>
        <p:txBody>
          <a:bodyPr lIns="91440" tIns="45720" rIns="91440" bIns="45720" anchor="t">
            <a:normAutofit/>
          </a:bodyPr>
          <a:lstStyle/>
          <a:p>
            <a:pPr marR="5715">
              <a:lnSpc>
                <a:spcPts val="2160"/>
              </a:lnSpc>
              <a:spcBef>
                <a:spcPts val="375"/>
              </a:spcBef>
            </a:pPr>
            <a:r>
              <a:rPr lang="en-US" sz="2000" dirty="0">
                <a:solidFill>
                  <a:srgbClr val="404040"/>
                </a:solidFill>
                <a:latin typeface="Abadi"/>
                <a:cs typeface="Segoe UI"/>
              </a:rPr>
              <a:t>This query sums the total payload  mass in kg where NASA was the  customer.</a:t>
            </a:r>
            <a:endParaRPr lang="en-US" sz="2000" dirty="0">
              <a:solidFill>
                <a:srgbClr val="000000"/>
              </a:solidFill>
              <a:latin typeface="Abadi"/>
              <a:cs typeface="Segoe UI"/>
            </a:endParaRPr>
          </a:p>
          <a:p>
            <a:pPr marR="5080">
              <a:spcBef>
                <a:spcPts val="1370"/>
              </a:spcBef>
            </a:pPr>
            <a:r>
              <a:rPr lang="en-US" sz="2000" dirty="0">
                <a:solidFill>
                  <a:srgbClr val="404040"/>
                </a:solidFill>
                <a:latin typeface="Abadi"/>
                <a:cs typeface="Segoe UI"/>
              </a:rPr>
              <a:t>CRS stands for Commercial  Resupply Services which indicates  that these payloads were sent to  the International Space Station  (ISS).</a:t>
            </a:r>
            <a:endParaRPr lang="en-US" dirty="0">
              <a:latin typeface="Abadi"/>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object 5">
            <a:extLst>
              <a:ext uri="{FF2B5EF4-FFF2-40B4-BE49-F238E27FC236}">
                <a16:creationId xmlns:a16="http://schemas.microsoft.com/office/drawing/2014/main" id="{FAB3E961-698E-AD6F-5A9F-7D60F720D855}"/>
              </a:ext>
            </a:extLst>
          </p:cNvPr>
          <p:cNvSpPr/>
          <p:nvPr/>
        </p:nvSpPr>
        <p:spPr>
          <a:xfrm>
            <a:off x="773320" y="2459082"/>
            <a:ext cx="5687568" cy="2554224"/>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4981" y="1945367"/>
            <a:ext cx="3551618" cy="4286023"/>
          </a:xfrm>
          <a:prstGeom prst="rect">
            <a:avLst/>
          </a:prstGeom>
        </p:spPr>
        <p:txBody>
          <a:bodyPr lIns="91440" tIns="45720" rIns="91440" bIns="45720" anchor="t">
            <a:normAutofit/>
          </a:bodyPr>
          <a:lstStyle/>
          <a:p>
            <a:pPr marR="172085">
              <a:lnSpc>
                <a:spcPct val="91700"/>
              </a:lnSpc>
              <a:spcBef>
                <a:spcPts val="300"/>
              </a:spcBef>
            </a:pPr>
            <a:r>
              <a:rPr lang="en-US" sz="2200">
                <a:solidFill>
                  <a:schemeClr val="accent3">
                    <a:lumMod val="25000"/>
                  </a:schemeClr>
                </a:solidFill>
                <a:latin typeface="Abadi"/>
                <a:ea typeface="+mn-lt"/>
                <a:cs typeface="+mn-lt"/>
              </a:rPr>
              <a:t>This query calculates the  average payload mass or  launches which used  booster version F9 v1.1</a:t>
            </a:r>
            <a:endParaRPr lang="en-US" sz="2200" dirty="0">
              <a:solidFill>
                <a:schemeClr val="accent3">
                  <a:lumMod val="25000"/>
                </a:schemeClr>
              </a:solidFill>
              <a:latin typeface="Abadi"/>
              <a:ea typeface="+mn-lt"/>
              <a:cs typeface="+mn-lt"/>
            </a:endParaRPr>
          </a:p>
          <a:p>
            <a:pPr marR="5080">
              <a:lnSpc>
                <a:spcPct val="91800"/>
              </a:lnSpc>
              <a:spcBef>
                <a:spcPts val="1400"/>
              </a:spcBef>
            </a:pPr>
            <a:r>
              <a:rPr lang="en-US" sz="2200" dirty="0">
                <a:solidFill>
                  <a:schemeClr val="accent3">
                    <a:lumMod val="25000"/>
                  </a:schemeClr>
                </a:solidFill>
                <a:latin typeface="Abadi"/>
                <a:ea typeface="+mn-lt"/>
                <a:cs typeface="+mn-lt"/>
              </a:rPr>
              <a:t>Average payload mass of  F9 1.1 is on the low end of  our payload mass range</a:t>
            </a:r>
            <a:endParaRPr lang="en-US" dirty="0">
              <a:solidFill>
                <a:schemeClr val="accent3">
                  <a:lumMod val="25000"/>
                </a:schemeClr>
              </a:solidFill>
              <a:latin typeface="Abadi"/>
              <a:ea typeface="+mn-lt"/>
              <a:cs typeface="+mn-lt"/>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5">
            <a:extLst>
              <a:ext uri="{FF2B5EF4-FFF2-40B4-BE49-F238E27FC236}">
                <a16:creationId xmlns:a16="http://schemas.microsoft.com/office/drawing/2014/main" id="{83DD4B42-B405-E10E-9871-7F28ED5EF3E4}"/>
              </a:ext>
            </a:extLst>
          </p:cNvPr>
          <p:cNvSpPr/>
          <p:nvPr/>
        </p:nvSpPr>
        <p:spPr>
          <a:xfrm>
            <a:off x="881961" y="2181933"/>
            <a:ext cx="6364224" cy="2869692"/>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73581" y="1825625"/>
            <a:ext cx="3399218" cy="4209824"/>
          </a:xfrm>
          <a:prstGeom prst="rect">
            <a:avLst/>
          </a:prstGeom>
        </p:spPr>
        <p:txBody>
          <a:bodyPr lIns="91440" tIns="45720" rIns="91440" bIns="45720" anchor="t">
            <a:normAutofit/>
          </a:bodyPr>
          <a:lstStyle/>
          <a:p>
            <a:pPr marR="135255">
              <a:lnSpc>
                <a:spcPct val="91800"/>
              </a:lnSpc>
              <a:spcBef>
                <a:spcPts val="300"/>
              </a:spcBef>
            </a:pPr>
            <a:r>
              <a:rPr lang="en-US" sz="2000" dirty="0">
                <a:solidFill>
                  <a:srgbClr val="404040"/>
                </a:solidFill>
                <a:latin typeface="Abadi"/>
                <a:cs typeface="Segoe UI"/>
              </a:rPr>
              <a:t>This query returns the first  successful ground pad landing  date.</a:t>
            </a:r>
            <a:endParaRPr lang="en-US" sz="2000" dirty="0">
              <a:solidFill>
                <a:srgbClr val="000000"/>
              </a:solidFill>
              <a:latin typeface="Abadi"/>
              <a:cs typeface="Segoe UI"/>
            </a:endParaRPr>
          </a:p>
          <a:p>
            <a:pPr>
              <a:lnSpc>
                <a:spcPts val="2300"/>
              </a:lnSpc>
              <a:spcBef>
                <a:spcPts val="1200"/>
              </a:spcBef>
            </a:pPr>
            <a:r>
              <a:rPr lang="en-US" sz="2000" dirty="0">
                <a:solidFill>
                  <a:srgbClr val="404040"/>
                </a:solidFill>
                <a:latin typeface="Abadi"/>
                <a:cs typeface="Segoe UI"/>
              </a:rPr>
              <a:t>First ground pad landing wasn’t</a:t>
            </a:r>
            <a:endParaRPr lang="en-US" sz="2000" dirty="0">
              <a:solidFill>
                <a:srgbClr val="000000"/>
              </a:solidFill>
              <a:latin typeface="Abadi"/>
              <a:cs typeface="Segoe UI"/>
            </a:endParaRPr>
          </a:p>
          <a:p>
            <a:pPr>
              <a:lnSpc>
                <a:spcPts val="2300"/>
              </a:lnSpc>
              <a:spcBef>
                <a:spcPts val="0"/>
              </a:spcBef>
            </a:pPr>
            <a:r>
              <a:rPr lang="en-US" sz="2000" dirty="0">
                <a:solidFill>
                  <a:srgbClr val="404040"/>
                </a:solidFill>
                <a:latin typeface="Abadi"/>
                <a:cs typeface="Segoe UI"/>
              </a:rPr>
              <a:t>until the end of 2015.</a:t>
            </a:r>
            <a:endParaRPr lang="en-US" sz="2000" dirty="0">
              <a:solidFill>
                <a:srgbClr val="000000"/>
              </a:solidFill>
              <a:latin typeface="Abadi"/>
              <a:cs typeface="Segoe UI"/>
            </a:endParaRPr>
          </a:p>
          <a:p>
            <a:pPr>
              <a:lnSpc>
                <a:spcPts val="2305"/>
              </a:lnSpc>
              <a:spcBef>
                <a:spcPts val="1200"/>
              </a:spcBef>
            </a:pPr>
            <a:r>
              <a:rPr lang="en-US" sz="2000" dirty="0">
                <a:solidFill>
                  <a:srgbClr val="404040"/>
                </a:solidFill>
                <a:latin typeface="Abadi"/>
                <a:cs typeface="Segoe UI"/>
              </a:rPr>
              <a:t>Successful landings in general</a:t>
            </a:r>
            <a:endParaRPr lang="en-US" sz="2000" dirty="0">
              <a:solidFill>
                <a:srgbClr val="000000"/>
              </a:solidFill>
              <a:latin typeface="Abadi"/>
              <a:cs typeface="Segoe UI"/>
            </a:endParaRPr>
          </a:p>
          <a:p>
            <a:pPr>
              <a:lnSpc>
                <a:spcPts val="2305"/>
              </a:lnSpc>
              <a:spcBef>
                <a:spcPts val="0"/>
              </a:spcBef>
            </a:pPr>
            <a:r>
              <a:rPr lang="en-US" sz="2000" dirty="0">
                <a:solidFill>
                  <a:srgbClr val="404040"/>
                </a:solidFill>
                <a:latin typeface="Abadi"/>
                <a:cs typeface="Segoe UI"/>
              </a:rPr>
              <a:t>appear starting 2014.</a:t>
            </a:r>
            <a:endParaRPr lang="en-US" dirty="0">
              <a:latin typeface="Abad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5">
            <a:extLst>
              <a:ext uri="{FF2B5EF4-FFF2-40B4-BE49-F238E27FC236}">
                <a16:creationId xmlns:a16="http://schemas.microsoft.com/office/drawing/2014/main" id="{09A80A08-0C47-CBA9-68CA-40039535BD70}"/>
              </a:ext>
            </a:extLst>
          </p:cNvPr>
          <p:cNvSpPr/>
          <p:nvPr/>
        </p:nvSpPr>
        <p:spPr>
          <a:xfrm>
            <a:off x="1153667" y="2223516"/>
            <a:ext cx="5780532" cy="286054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67495" y="1607911"/>
            <a:ext cx="3116189" cy="4623479"/>
          </a:xfrm>
          <a:prstGeom prst="rect">
            <a:avLst/>
          </a:prstGeom>
        </p:spPr>
        <p:txBody>
          <a:bodyPr lIns="91440" tIns="45720" rIns="91440" bIns="45720" anchor="t">
            <a:normAutofit/>
          </a:bodyPr>
          <a:lstStyle/>
          <a:p>
            <a:pPr>
              <a:lnSpc>
                <a:spcPct val="100000"/>
              </a:lnSpc>
              <a:spcBef>
                <a:spcPts val="1400"/>
              </a:spcBef>
            </a:pPr>
            <a:r>
              <a:rPr lang="en-US" sz="2000" dirty="0">
                <a:solidFill>
                  <a:srgbClr val="404040"/>
                </a:solidFill>
                <a:latin typeface="Abadi"/>
                <a:ea typeface="+mn-lt"/>
                <a:cs typeface="+mn-lt"/>
              </a:rPr>
              <a:t>This query returns the four  booster versions that had  successful drone ship landings  and a payload mass between  4000 and 6000 </a:t>
            </a:r>
            <a:r>
              <a:rPr lang="en-US" sz="2000" err="1">
                <a:solidFill>
                  <a:srgbClr val="404040"/>
                </a:solidFill>
                <a:latin typeface="Abadi"/>
                <a:ea typeface="+mn-lt"/>
                <a:cs typeface="+mn-lt"/>
              </a:rPr>
              <a:t>noninclusively</a:t>
            </a:r>
            <a:r>
              <a:rPr lang="en-US" sz="2000" dirty="0">
                <a:solidFill>
                  <a:srgbClr val="404040"/>
                </a:solidFill>
                <a:latin typeface="Abadi"/>
                <a:ea typeface="+mn-lt"/>
                <a:cs typeface="+mn-lt"/>
              </a:rPr>
              <a:t>.</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5">
            <a:extLst>
              <a:ext uri="{FF2B5EF4-FFF2-40B4-BE49-F238E27FC236}">
                <a16:creationId xmlns:a16="http://schemas.microsoft.com/office/drawing/2014/main" id="{1394BEB7-F5B0-9D8B-C232-DE973A3D458D}"/>
              </a:ext>
            </a:extLst>
          </p:cNvPr>
          <p:cNvSpPr/>
          <p:nvPr/>
        </p:nvSpPr>
        <p:spPr>
          <a:xfrm>
            <a:off x="783772" y="2183892"/>
            <a:ext cx="6723670" cy="310612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953452"/>
            <a:ext cx="9453489" cy="3772949"/>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41300" marR="142875">
              <a:spcBef>
                <a:spcPts val="359"/>
              </a:spcBef>
              <a:buFont typeface="Arial,Sans-Serif"/>
            </a:pPr>
            <a:r>
              <a:rPr lang="en-US" sz="2200" dirty="0">
                <a:solidFill>
                  <a:schemeClr val="tx1"/>
                </a:solidFill>
                <a:latin typeface="Abadi"/>
                <a:cs typeface="Arial"/>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US" sz="2200" err="1">
                <a:solidFill>
                  <a:schemeClr val="tx1"/>
                </a:solidFill>
                <a:latin typeface="Abadi"/>
                <a:cs typeface="Arial"/>
              </a:rPr>
              <a:t>GridSearchCV</a:t>
            </a:r>
            <a:r>
              <a:rPr lang="en-US" sz="2200" dirty="0">
                <a:solidFill>
                  <a:schemeClr val="tx1"/>
                </a:solidFill>
                <a:latin typeface="Abadi"/>
                <a:cs typeface="Arial"/>
              </a:rPr>
              <a:t> to find best parameters for machine learning  models. Visualize accuracy score of all models.</a:t>
            </a:r>
          </a:p>
          <a:p>
            <a:pPr>
              <a:lnSpc>
                <a:spcPct val="100000"/>
              </a:lnSpc>
              <a:spcBef>
                <a:spcPts val="0"/>
              </a:spcBef>
              <a:buFont typeface="Arial,Sans-Serif"/>
            </a:pPr>
            <a:endParaRPr lang="en-US" sz="2200" dirty="0">
              <a:solidFill>
                <a:schemeClr val="tx1"/>
              </a:solidFill>
              <a:latin typeface="Abadi"/>
              <a:cs typeface="Arial"/>
            </a:endParaRPr>
          </a:p>
          <a:p>
            <a:pPr marL="241300" marR="5080">
              <a:lnSpc>
                <a:spcPct val="90900"/>
              </a:lnSpc>
              <a:spcBef>
                <a:spcPts val="1645"/>
              </a:spcBef>
              <a:buFont typeface="Arial,Sans-Serif"/>
            </a:pPr>
            <a:r>
              <a:rPr lang="en-US" sz="2200" dirty="0">
                <a:solidFill>
                  <a:schemeClr val="tx1"/>
                </a:solidFill>
                <a:latin typeface="Abadi"/>
                <a:cs typeface="Arial"/>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endParaRPr lang="en-US" b="1" dirty="0">
              <a:solidFill>
                <a:schemeClr val="tx1"/>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85753" y="1716769"/>
            <a:ext cx="3987046" cy="4514623"/>
          </a:xfrm>
          <a:prstGeom prst="rect">
            <a:avLst/>
          </a:prstGeom>
        </p:spPr>
        <p:txBody>
          <a:bodyPr lIns="91440" tIns="45720" rIns="91440" bIns="45720" anchor="t">
            <a:normAutofit/>
          </a:bodyPr>
          <a:lstStyle/>
          <a:p>
            <a:pPr>
              <a:lnSpc>
                <a:spcPts val="2305"/>
              </a:lnSpc>
              <a:spcBef>
                <a:spcPts val="105"/>
              </a:spcBef>
            </a:pPr>
            <a:r>
              <a:rPr lang="en-US" sz="2000" dirty="0">
                <a:solidFill>
                  <a:srgbClr val="404040"/>
                </a:solidFill>
                <a:latin typeface="Abadi"/>
                <a:cs typeface="Segoe UI"/>
              </a:rPr>
              <a:t>This query returns a count of each</a:t>
            </a:r>
            <a:endParaRPr lang="en-US" sz="2000" dirty="0">
              <a:solidFill>
                <a:srgbClr val="000000"/>
              </a:solidFill>
              <a:latin typeface="Abadi"/>
              <a:cs typeface="Segoe UI"/>
            </a:endParaRPr>
          </a:p>
          <a:p>
            <a:pPr>
              <a:lnSpc>
                <a:spcPts val="2305"/>
              </a:lnSpc>
              <a:spcBef>
                <a:spcPts val="0"/>
              </a:spcBef>
            </a:pPr>
            <a:r>
              <a:rPr lang="en-US" sz="2000" dirty="0">
                <a:solidFill>
                  <a:srgbClr val="404040"/>
                </a:solidFill>
                <a:latin typeface="Abadi"/>
                <a:cs typeface="Segoe UI"/>
              </a:rPr>
              <a:t>mission outcome.</a:t>
            </a:r>
            <a:endParaRPr lang="en-US" sz="2000" dirty="0">
              <a:solidFill>
                <a:srgbClr val="000000"/>
              </a:solidFill>
              <a:latin typeface="Abadi"/>
              <a:cs typeface="Segoe UI"/>
            </a:endParaRPr>
          </a:p>
          <a:p>
            <a:pPr marR="83820">
              <a:lnSpc>
                <a:spcPts val="2200"/>
              </a:lnSpc>
              <a:spcBef>
                <a:spcPts val="1440"/>
              </a:spcBef>
            </a:pPr>
            <a:r>
              <a:rPr lang="en-US" sz="2000" dirty="0">
                <a:solidFill>
                  <a:srgbClr val="404040"/>
                </a:solidFill>
                <a:latin typeface="Abadi"/>
                <a:cs typeface="Segoe UI"/>
              </a:rPr>
              <a:t>SpaceX appears to achieve its  mission outcome nearly 99% of the  time.</a:t>
            </a:r>
            <a:endParaRPr lang="en-US" sz="2000" dirty="0">
              <a:solidFill>
                <a:srgbClr val="000000"/>
              </a:solidFill>
              <a:latin typeface="Abadi"/>
              <a:cs typeface="Segoe UI"/>
            </a:endParaRPr>
          </a:p>
          <a:p>
            <a:pPr>
              <a:lnSpc>
                <a:spcPts val="2305"/>
              </a:lnSpc>
              <a:spcBef>
                <a:spcPts val="1150"/>
              </a:spcBef>
            </a:pPr>
            <a:r>
              <a:rPr lang="en-US" sz="2000" dirty="0">
                <a:solidFill>
                  <a:srgbClr val="404040"/>
                </a:solidFill>
                <a:latin typeface="Abadi"/>
                <a:cs typeface="Segoe UI"/>
              </a:rPr>
              <a:t>This means that most of the landing failures are intended.</a:t>
            </a:r>
            <a:endParaRPr lang="en-US" sz="2000" dirty="0">
              <a:solidFill>
                <a:srgbClr val="000000"/>
              </a:solidFill>
              <a:latin typeface="Abadi"/>
              <a:cs typeface="Segoe UI"/>
            </a:endParaRPr>
          </a:p>
          <a:p>
            <a:pPr marR="337185">
              <a:lnSpc>
                <a:spcPts val="2200"/>
              </a:lnSpc>
              <a:spcBef>
                <a:spcPts val="1440"/>
              </a:spcBef>
            </a:pPr>
            <a:r>
              <a:rPr lang="en-US" sz="2000" dirty="0">
                <a:solidFill>
                  <a:srgbClr val="404040"/>
                </a:solidFill>
                <a:latin typeface="Abadi"/>
                <a:cs typeface="Segoe UI"/>
              </a:rPr>
              <a:t>Interestingly, one launch has an  unclear payload status and  unfortunately one failed in flight.</a:t>
            </a:r>
            <a:endParaRPr lang="en-US" dirty="0">
              <a:latin typeface="Abadi"/>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object 5">
            <a:extLst>
              <a:ext uri="{FF2B5EF4-FFF2-40B4-BE49-F238E27FC236}">
                <a16:creationId xmlns:a16="http://schemas.microsoft.com/office/drawing/2014/main" id="{F7890E93-C1AE-4F4A-8EBA-76BA6913046C}"/>
              </a:ext>
            </a:extLst>
          </p:cNvPr>
          <p:cNvSpPr/>
          <p:nvPr/>
        </p:nvSpPr>
        <p:spPr>
          <a:xfrm>
            <a:off x="1289303" y="2026920"/>
            <a:ext cx="5138928" cy="3441191"/>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27268" y="1542598"/>
            <a:ext cx="3812874" cy="4688793"/>
          </a:xfrm>
          <a:prstGeom prst="rect">
            <a:avLst/>
          </a:prstGeom>
        </p:spPr>
        <p:txBody>
          <a:bodyPr lIns="91440" tIns="45720" rIns="91440" bIns="45720" anchor="t">
            <a:normAutofit/>
          </a:bodyPr>
          <a:lstStyle/>
          <a:p>
            <a:pPr marR="5080">
              <a:lnSpc>
                <a:spcPct val="90100"/>
              </a:lnSpc>
              <a:spcBef>
                <a:spcPts val="340"/>
              </a:spcBef>
            </a:pPr>
            <a:r>
              <a:rPr lang="en-US" sz="2000" dirty="0">
                <a:solidFill>
                  <a:srgbClr val="404040"/>
                </a:solidFill>
                <a:latin typeface="Abadi"/>
                <a:cs typeface="Segoe UI"/>
              </a:rPr>
              <a:t>This query returns the booster versions that  carried the highest payload mass of 15600  kg.</a:t>
            </a:r>
            <a:endParaRPr lang="en-US" sz="2000" dirty="0">
              <a:solidFill>
                <a:srgbClr val="000000"/>
              </a:solidFill>
              <a:latin typeface="Abadi"/>
              <a:cs typeface="Segoe UI"/>
            </a:endParaRPr>
          </a:p>
          <a:p>
            <a:pPr marR="71120">
              <a:lnSpc>
                <a:spcPts val="2200"/>
              </a:lnSpc>
              <a:spcBef>
                <a:spcPts val="1440"/>
              </a:spcBef>
            </a:pPr>
            <a:r>
              <a:rPr lang="en-US" sz="2000" dirty="0">
                <a:solidFill>
                  <a:srgbClr val="404040"/>
                </a:solidFill>
                <a:latin typeface="Abadi"/>
                <a:cs typeface="Segoe UI"/>
              </a:rPr>
              <a:t>These booster versions are very similar and  all are of the F9 B5 B10xx.x variety.</a:t>
            </a:r>
            <a:endParaRPr lang="en-US" sz="2000" dirty="0">
              <a:solidFill>
                <a:srgbClr val="000000"/>
              </a:solidFill>
              <a:latin typeface="Abadi"/>
              <a:cs typeface="Segoe UI"/>
            </a:endParaRPr>
          </a:p>
          <a:p>
            <a:pPr marR="27305">
              <a:lnSpc>
                <a:spcPts val="2210"/>
              </a:lnSpc>
              <a:spcBef>
                <a:spcPts val="1395"/>
              </a:spcBef>
            </a:pPr>
            <a:r>
              <a:rPr lang="en-US" sz="2000" dirty="0">
                <a:solidFill>
                  <a:srgbClr val="404040"/>
                </a:solidFill>
                <a:latin typeface="Abadi"/>
                <a:cs typeface="Segoe UI"/>
              </a:rPr>
              <a:t>This likely indicates payload mass correlates  with the booster version that is used.</a:t>
            </a:r>
            <a:endParaRPr lang="en-US" dirty="0">
              <a:latin typeface="Abadi"/>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object 2">
            <a:extLst>
              <a:ext uri="{FF2B5EF4-FFF2-40B4-BE49-F238E27FC236}">
                <a16:creationId xmlns:a16="http://schemas.microsoft.com/office/drawing/2014/main" id="{C1D6907A-2FAA-6608-D921-965880F2272D}"/>
              </a:ext>
            </a:extLst>
          </p:cNvPr>
          <p:cNvSpPr/>
          <p:nvPr/>
        </p:nvSpPr>
        <p:spPr>
          <a:xfrm>
            <a:off x="979714" y="1527048"/>
            <a:ext cx="5811011" cy="4885944"/>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27266" y="1880053"/>
            <a:ext cx="3714904" cy="4351338"/>
          </a:xfrm>
          <a:prstGeom prst="rect">
            <a:avLst/>
          </a:prstGeom>
        </p:spPr>
        <p:txBody>
          <a:bodyPr lIns="91440" tIns="45720" rIns="91440" bIns="45720" anchor="t">
            <a:normAutofit/>
          </a:bodyPr>
          <a:lstStyle/>
          <a:p>
            <a:pPr marR="5080">
              <a:spcBef>
                <a:spcPts val="340"/>
              </a:spcBef>
            </a:pPr>
            <a:r>
              <a:rPr lang="en-US" sz="2000" dirty="0">
                <a:latin typeface="Abadi"/>
                <a:cs typeface="Segoe UI"/>
              </a:rPr>
              <a:t>This query returns the Month, Landing  Outcome, Booster Version, Payload  Mass (kg), and Launch site of 2015  launches where stage 1 failed to land  on a drone ship.</a:t>
            </a:r>
          </a:p>
          <a:p>
            <a:pPr>
              <a:lnSpc>
                <a:spcPct val="100000"/>
              </a:lnSpc>
              <a:spcBef>
                <a:spcPts val="1200"/>
              </a:spcBef>
            </a:pPr>
            <a:r>
              <a:rPr lang="en-US" sz="2000" dirty="0">
                <a:latin typeface="Abadi"/>
                <a:cs typeface="Segoe UI"/>
              </a:rPr>
              <a:t>There were two such occurrences.</a:t>
            </a:r>
            <a:endParaRPr lang="en-US" dirty="0">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object 5">
            <a:extLst>
              <a:ext uri="{FF2B5EF4-FFF2-40B4-BE49-F238E27FC236}">
                <a16:creationId xmlns:a16="http://schemas.microsoft.com/office/drawing/2014/main" id="{F42B6760-416F-3A11-B03D-FEE690FBCFC2}"/>
              </a:ext>
            </a:extLst>
          </p:cNvPr>
          <p:cNvSpPr/>
          <p:nvPr/>
        </p:nvSpPr>
        <p:spPr>
          <a:xfrm>
            <a:off x="767007" y="2194995"/>
            <a:ext cx="6195714" cy="2479983"/>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96638" y="1705883"/>
            <a:ext cx="3976161" cy="4329566"/>
          </a:xfrm>
          <a:prstGeom prst="rect">
            <a:avLst/>
          </a:prstGeom>
        </p:spPr>
        <p:txBody>
          <a:bodyPr lIns="91440" tIns="45720" rIns="91440" bIns="45720" anchor="t"/>
          <a:lstStyle/>
          <a:p>
            <a:pPr marR="5080">
              <a:lnSpc>
                <a:spcPct val="91800"/>
              </a:lnSpc>
              <a:spcBef>
                <a:spcPts val="300"/>
              </a:spcBef>
            </a:pPr>
            <a:r>
              <a:rPr lang="en-US" sz="2000">
                <a:latin typeface="Abadi"/>
                <a:cs typeface="Segoe UI"/>
              </a:rPr>
              <a:t>This query returns a list of successful landings  and between 2010-06-04 and 2017-03-20  inclusively.</a:t>
            </a:r>
            <a:endParaRPr lang="en-US" sz="2000" dirty="0">
              <a:latin typeface="Abadi"/>
              <a:cs typeface="Segoe UI"/>
            </a:endParaRPr>
          </a:p>
          <a:p>
            <a:pPr marR="463550">
              <a:lnSpc>
                <a:spcPct val="91800"/>
              </a:lnSpc>
              <a:spcBef>
                <a:spcPts val="1395"/>
              </a:spcBef>
            </a:pPr>
            <a:r>
              <a:rPr lang="en-US" sz="2000" dirty="0">
                <a:latin typeface="Abadi"/>
                <a:cs typeface="Segoe UI"/>
              </a:rPr>
              <a:t>There are two types of successful landing  outcomes: drone ship and ground pad  landings.</a:t>
            </a:r>
            <a:endParaRPr lang="en-US" sz="2000">
              <a:latin typeface="Abadi"/>
              <a:cs typeface="Segoe UI"/>
            </a:endParaRPr>
          </a:p>
          <a:p>
            <a:pPr marR="561975">
              <a:lnSpc>
                <a:spcPts val="2300"/>
              </a:lnSpc>
              <a:spcBef>
                <a:spcPts val="1160"/>
              </a:spcBef>
            </a:pPr>
            <a:r>
              <a:rPr lang="en-US" sz="2000" dirty="0">
                <a:latin typeface="Abadi"/>
                <a:cs typeface="Segoe UI"/>
              </a:rPr>
              <a:t>There were 8 successful landings in total  during this time period.</a:t>
            </a:r>
            <a:endParaRPr lang="en-US" sz="2200" dirty="0">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5">
            <a:extLst>
              <a:ext uri="{FF2B5EF4-FFF2-40B4-BE49-F238E27FC236}">
                <a16:creationId xmlns:a16="http://schemas.microsoft.com/office/drawing/2014/main" id="{4ECA1892-A5F9-BD86-8954-D75F3D35DF1C}"/>
              </a:ext>
            </a:extLst>
          </p:cNvPr>
          <p:cNvSpPr/>
          <p:nvPr/>
        </p:nvSpPr>
        <p:spPr>
          <a:xfrm>
            <a:off x="478536" y="2307335"/>
            <a:ext cx="6257544" cy="239877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853339"/>
            <a:ext cx="9745589" cy="57399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cs typeface="Arial"/>
              </a:rPr>
              <a:t>Launch Site Locations </a:t>
            </a:r>
            <a:endParaRPr lang="en-US"/>
          </a:p>
        </p:txBody>
      </p:sp>
      <p:sp>
        <p:nvSpPr>
          <p:cNvPr id="4" name="object 4">
            <a:extLst>
              <a:ext uri="{FF2B5EF4-FFF2-40B4-BE49-F238E27FC236}">
                <a16:creationId xmlns:a16="http://schemas.microsoft.com/office/drawing/2014/main" id="{370E4EEB-DF37-109D-5F5E-DA0F62CAFD05}"/>
              </a:ext>
            </a:extLst>
          </p:cNvPr>
          <p:cNvSpPr/>
          <p:nvPr/>
        </p:nvSpPr>
        <p:spPr>
          <a:xfrm>
            <a:off x="854963" y="1796795"/>
            <a:ext cx="10279380" cy="361492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TextBox 5">
            <a:extLst>
              <a:ext uri="{FF2B5EF4-FFF2-40B4-BE49-F238E27FC236}">
                <a16:creationId xmlns:a16="http://schemas.microsoft.com/office/drawing/2014/main" id="{1C30DB8B-B7BE-EF00-9068-FB259FC22775}"/>
              </a:ext>
            </a:extLst>
          </p:cNvPr>
          <p:cNvSpPr txBox="1"/>
          <p:nvPr/>
        </p:nvSpPr>
        <p:spPr>
          <a:xfrm>
            <a:off x="947059" y="5519057"/>
            <a:ext cx="957942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Abadi"/>
              </a:rPr>
              <a:t>The left map shows all launch sites relative US map. The right map shows the two Florida launch  sites since they are very close to each other. All launch sites are near the ocean.</a:t>
            </a:r>
            <a:endParaRPr lang="en-US" dirty="0">
              <a:latin typeface="Abadi"/>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r>
              <a:rPr lang="en-US" dirty="0">
                <a:latin typeface="Abadi"/>
              </a:rPr>
              <a:t>36</a:t>
            </a:r>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95562"/>
            <a:ext cx="9745589" cy="938303"/>
          </a:xfrm>
          <a:prstGeom prst="rect">
            <a:avLst/>
          </a:prstGeom>
        </p:spPr>
        <p:txBody>
          <a:bodyPr lIns="91440" tIns="45720" rIns="91440" bIns="45720" anchor="t">
            <a:normAutofit fontScale="85000" lnSpcReduction="10000"/>
          </a:bodyPr>
          <a:lstStyle/>
          <a:p>
            <a:pPr rtl="0"/>
            <a:r>
              <a:rPr lang="en-US" sz="2000" dirty="0">
                <a:latin typeface="Abadi"/>
                <a:ea typeface="Segoe UI"/>
                <a:cs typeface="Segoe UI"/>
              </a:rPr>
              <a:t>Clusters on Folium map can be clicked on to display each successful landing (green icon) and failed​</a:t>
            </a:r>
          </a:p>
          <a:p>
            <a:pPr rtl="0"/>
            <a:r>
              <a:rPr lang="en-US" sz="2000" dirty="0">
                <a:latin typeface="Abadi"/>
                <a:ea typeface="Segoe UI"/>
                <a:cs typeface="Segoe UI"/>
              </a:rPr>
              <a:t>landing (red icon). In this example VAFB SLC-4E shows 4 successful landings and 6 failed landings</a:t>
            </a:r>
            <a:r>
              <a:rPr lang="en-US" sz="2000" baseline="0" dirty="0">
                <a:solidFill>
                  <a:srgbClr val="404040"/>
                </a:solidFill>
                <a:latin typeface="Carlito"/>
                <a:ea typeface="Segoe UI"/>
                <a:cs typeface="Segoe UI"/>
              </a:rPr>
              <a:t>.</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200" dirty="0">
                <a:solidFill>
                  <a:schemeClr val="accent5">
                    <a:lumMod val="75000"/>
                  </a:schemeClr>
                </a:solidFill>
                <a:latin typeface="Abadi"/>
                <a:cs typeface="Arial"/>
              </a:rPr>
              <a:t>Color-Coded Launch Markers </a:t>
            </a:r>
            <a:endParaRPr lang="en-US" dirty="0">
              <a:solidFill>
                <a:schemeClr val="accent5">
                  <a:lumMod val="75000"/>
                </a:schemeClr>
              </a:solidFill>
            </a:endParaRPr>
          </a:p>
        </p:txBody>
      </p:sp>
      <p:sp>
        <p:nvSpPr>
          <p:cNvPr id="2" name="object 4">
            <a:extLst>
              <a:ext uri="{FF2B5EF4-FFF2-40B4-BE49-F238E27FC236}">
                <a16:creationId xmlns:a16="http://schemas.microsoft.com/office/drawing/2014/main" id="{DE8B4D24-DE95-0CF8-6BA4-6AE4B32738C2}"/>
              </a:ext>
            </a:extLst>
          </p:cNvPr>
          <p:cNvSpPr/>
          <p:nvPr/>
        </p:nvSpPr>
        <p:spPr>
          <a:xfrm>
            <a:off x="2889504" y="1801367"/>
            <a:ext cx="5620512" cy="351129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399088"/>
            <a:ext cx="9888147" cy="1022985"/>
          </a:xfrm>
          <a:prstGeom prst="rect">
            <a:avLst/>
          </a:prstGeom>
        </p:spPr>
        <p:txBody>
          <a:bodyPr lIns="91440" tIns="45720" rIns="91440" bIns="45720" anchor="t">
            <a:normAutofit fontScale="92500" lnSpcReduction="20000"/>
          </a:bodyPr>
          <a:lstStyle/>
          <a:p>
            <a:pPr>
              <a:lnSpc>
                <a:spcPct val="100000"/>
              </a:lnSpc>
              <a:spcBef>
                <a:spcPts val="1400"/>
              </a:spcBef>
            </a:pPr>
            <a:r>
              <a:rPr lang="en-US" sz="2000" dirty="0">
                <a:solidFill>
                  <a:srgbClr val="404040"/>
                </a:solidFill>
                <a:latin typeface="Abadi"/>
                <a:ea typeface="+mn-lt"/>
                <a:cs typeface="+mn-lt"/>
              </a:rPr>
              <a:t>Using KSC LC-39A as an example, launch sites are very close to railways for large part and supply  transportation. Launch sites are close to highways for human and supply transport. Launch sites  are also close to coasts and relatively far from cities so that launch failures can land in the sea to  avoid rockets falling on densely populated areas.</a:t>
            </a:r>
            <a:endParaRPr lang="en-US" dirty="0">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cs typeface="Arial"/>
              </a:rPr>
              <a:t>Key Location Proximities </a:t>
            </a:r>
            <a:endParaRPr lang="en-US"/>
          </a:p>
        </p:txBody>
      </p:sp>
      <p:sp>
        <p:nvSpPr>
          <p:cNvPr id="2" name="object 4">
            <a:extLst>
              <a:ext uri="{FF2B5EF4-FFF2-40B4-BE49-F238E27FC236}">
                <a16:creationId xmlns:a16="http://schemas.microsoft.com/office/drawing/2014/main" id="{272FA569-58B0-A03A-B5E3-B69D03FA7AA1}"/>
              </a:ext>
            </a:extLst>
          </p:cNvPr>
          <p:cNvSpPr/>
          <p:nvPr/>
        </p:nvSpPr>
        <p:spPr>
          <a:xfrm>
            <a:off x="1097280" y="1837944"/>
            <a:ext cx="8389620" cy="1723643"/>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6">
            <a:extLst>
              <a:ext uri="{FF2B5EF4-FFF2-40B4-BE49-F238E27FC236}">
                <a16:creationId xmlns:a16="http://schemas.microsoft.com/office/drawing/2014/main" id="{506DA0E4-BD1F-CA0A-7E72-5D47F0FC3099}"/>
              </a:ext>
            </a:extLst>
          </p:cNvPr>
          <p:cNvSpPr/>
          <p:nvPr/>
        </p:nvSpPr>
        <p:spPr>
          <a:xfrm>
            <a:off x="1481835" y="3593084"/>
            <a:ext cx="3409188" cy="1514855"/>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7">
            <a:extLst>
              <a:ext uri="{FF2B5EF4-FFF2-40B4-BE49-F238E27FC236}">
                <a16:creationId xmlns:a16="http://schemas.microsoft.com/office/drawing/2014/main" id="{3E8FFA81-F7D2-A661-C75F-BF769DC337CA}"/>
              </a:ext>
            </a:extLst>
          </p:cNvPr>
          <p:cNvSpPr/>
          <p:nvPr/>
        </p:nvSpPr>
        <p:spPr>
          <a:xfrm>
            <a:off x="5713983" y="3593084"/>
            <a:ext cx="4096512" cy="1562099"/>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873625"/>
            <a:ext cx="10131669" cy="1557338"/>
          </a:xfrm>
          <a:prstGeom prst="rect">
            <a:avLst/>
          </a:prstGeom>
        </p:spPr>
        <p:txBody>
          <a:bodyPr lIns="91440" tIns="45720" rIns="91440" bIns="45720" anchor="t">
            <a:normAutofit lnSpcReduction="10000"/>
          </a:bodyPr>
          <a:lstStyle/>
          <a:p>
            <a:pPr>
              <a:lnSpc>
                <a:spcPct val="100000"/>
              </a:lnSpc>
              <a:spcBef>
                <a:spcPts val="1400"/>
              </a:spcBef>
            </a:pPr>
            <a:r>
              <a:rPr lang="en-US" sz="2000" dirty="0">
                <a:latin typeface="Abadi"/>
                <a:ea typeface="+mn-lt"/>
                <a:cs typeface="+mn-lt"/>
              </a:rPr>
              <a:t>This is the distribution of successful landings across all launch sites. CCAFS LC-40 is the old name of  CCAFS SLC-40 so CCAFS and KSC have the same amount of successful landings, but a majority of the  successful landings where performed before the name change. VAFB has the smallest share of successful  landings. This may be due to smaller sample and increase in difficulty of launching in the west coast.</a:t>
            </a:r>
            <a:endParaRPr lang="en-US" sz="2200" dirty="0">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cs typeface="Arial"/>
              </a:rPr>
              <a:t>Successful Launches Across Launch Sites</a:t>
            </a:r>
            <a:endParaRPr lang="en-US" dirty="0">
              <a:latin typeface="Abadi"/>
            </a:endParaRPr>
          </a:p>
        </p:txBody>
      </p:sp>
      <p:sp>
        <p:nvSpPr>
          <p:cNvPr id="2" name="object 4">
            <a:extLst>
              <a:ext uri="{FF2B5EF4-FFF2-40B4-BE49-F238E27FC236}">
                <a16:creationId xmlns:a16="http://schemas.microsoft.com/office/drawing/2014/main" id="{7E67CE03-963D-FAFD-6F29-55C896DE4D2A}"/>
              </a:ext>
            </a:extLst>
          </p:cNvPr>
          <p:cNvSpPr/>
          <p:nvPr/>
        </p:nvSpPr>
        <p:spPr>
          <a:xfrm>
            <a:off x="4355591" y="1923288"/>
            <a:ext cx="2570988" cy="258165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5">
            <a:extLst>
              <a:ext uri="{FF2B5EF4-FFF2-40B4-BE49-F238E27FC236}">
                <a16:creationId xmlns:a16="http://schemas.microsoft.com/office/drawing/2014/main" id="{59BE92DA-8DDB-B6D5-09C8-0DE7C33FB209}"/>
              </a:ext>
            </a:extLst>
          </p:cNvPr>
          <p:cNvSpPr/>
          <p:nvPr/>
        </p:nvSpPr>
        <p:spPr>
          <a:xfrm>
            <a:off x="7970519" y="2189988"/>
            <a:ext cx="1085087" cy="665988"/>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084523"/>
            <a:ext cx="9958520" cy="39405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270"/>
              </a:spcBef>
              <a:buNone/>
            </a:pPr>
            <a:r>
              <a:rPr lang="en-US" sz="3000" dirty="0">
                <a:solidFill>
                  <a:schemeClr val="accent1">
                    <a:lumMod val="75000"/>
                  </a:schemeClr>
                </a:solidFill>
                <a:latin typeface="Abadi"/>
                <a:cs typeface="Segoe UI"/>
              </a:rPr>
              <a:t>Background:</a:t>
            </a:r>
            <a:endParaRPr lang="en-US" sz="3000">
              <a:solidFill>
                <a:schemeClr val="accent1">
                  <a:lumMod val="75000"/>
                </a:schemeClr>
              </a:solidFill>
              <a:latin typeface="Abadi"/>
              <a:cs typeface="Segoe UI"/>
            </a:endParaRPr>
          </a:p>
          <a:p>
            <a:pPr marL="253365" indent="-229235">
              <a:lnSpc>
                <a:spcPct val="100000"/>
              </a:lnSpc>
              <a:spcBef>
                <a:spcPts val="850"/>
              </a:spcBef>
            </a:pPr>
            <a:r>
              <a:rPr lang="en-US" sz="2000" dirty="0">
                <a:solidFill>
                  <a:schemeClr val="tx1"/>
                </a:solidFill>
                <a:latin typeface="Abadi"/>
                <a:cs typeface="Arial"/>
              </a:rPr>
              <a:t>Commercial Space Age is Here</a:t>
            </a:r>
          </a:p>
          <a:p>
            <a:pPr marL="253365" indent="-229235">
              <a:lnSpc>
                <a:spcPct val="100000"/>
              </a:lnSpc>
              <a:spcBef>
                <a:spcPts val="705"/>
              </a:spcBef>
            </a:pPr>
            <a:r>
              <a:rPr lang="en-US" sz="2000" dirty="0">
                <a:solidFill>
                  <a:schemeClr val="tx1"/>
                </a:solidFill>
                <a:latin typeface="Abadi"/>
                <a:cs typeface="Arial"/>
              </a:rPr>
              <a:t>Space X has best pricing ($62 million vs. $165 million USD)</a:t>
            </a:r>
          </a:p>
          <a:p>
            <a:pPr marL="253365" indent="-229235">
              <a:lnSpc>
                <a:spcPct val="100000"/>
              </a:lnSpc>
              <a:spcBef>
                <a:spcPts val="695"/>
              </a:spcBef>
            </a:pPr>
            <a:r>
              <a:rPr lang="en-US" sz="2000" dirty="0">
                <a:solidFill>
                  <a:schemeClr val="tx1"/>
                </a:solidFill>
                <a:latin typeface="Abadi"/>
                <a:cs typeface="Arial"/>
              </a:rPr>
              <a:t>Largely due to ability to recover part of rocket (Stage 1)</a:t>
            </a:r>
          </a:p>
          <a:p>
            <a:pPr marL="253365" indent="-229235">
              <a:lnSpc>
                <a:spcPct val="100000"/>
              </a:lnSpc>
              <a:spcBef>
                <a:spcPts val="700"/>
              </a:spcBef>
            </a:pPr>
            <a:r>
              <a:rPr lang="en-US" sz="2000" dirty="0">
                <a:solidFill>
                  <a:schemeClr val="tx1"/>
                </a:solidFill>
                <a:latin typeface="Abadi"/>
                <a:cs typeface="Arial"/>
              </a:rPr>
              <a:t>Space Y wants to compete with Space X</a:t>
            </a:r>
            <a:endParaRPr lang="en-US" sz="2000">
              <a:solidFill>
                <a:schemeClr val="tx1"/>
              </a:solidFill>
              <a:latin typeface="Abadi"/>
              <a:cs typeface="Arial"/>
            </a:endParaRPr>
          </a:p>
          <a:p>
            <a:pPr marL="24130" indent="0">
              <a:lnSpc>
                <a:spcPct val="100000"/>
              </a:lnSpc>
              <a:spcBef>
                <a:spcPts val="700"/>
              </a:spcBef>
              <a:buNone/>
            </a:pPr>
            <a:endParaRPr lang="en-US" sz="2000" dirty="0">
              <a:solidFill>
                <a:schemeClr val="tx1"/>
              </a:solidFill>
              <a:latin typeface="Abadi"/>
              <a:cs typeface="Arial"/>
            </a:endParaRPr>
          </a:p>
          <a:p>
            <a:pPr marL="24130" indent="0">
              <a:lnSpc>
                <a:spcPct val="100000"/>
              </a:lnSpc>
              <a:spcBef>
                <a:spcPts val="700"/>
              </a:spcBef>
              <a:buNone/>
            </a:pPr>
            <a:r>
              <a:rPr lang="en-US" sz="3000" dirty="0">
                <a:solidFill>
                  <a:schemeClr val="accent1">
                    <a:lumMod val="75000"/>
                  </a:schemeClr>
                </a:solidFill>
                <a:latin typeface="Abadi"/>
                <a:cs typeface="Segoe UI"/>
              </a:rPr>
              <a:t>Problem:</a:t>
            </a:r>
            <a:endParaRPr lang="en-US" sz="3000">
              <a:solidFill>
                <a:schemeClr val="accent1">
                  <a:lumMod val="75000"/>
                </a:schemeClr>
              </a:solidFill>
              <a:latin typeface="Abadi"/>
              <a:cs typeface="Segoe UI"/>
            </a:endParaRPr>
          </a:p>
          <a:p>
            <a:pPr marL="240665" marR="591185" indent="-240665">
              <a:lnSpc>
                <a:spcPts val="2510"/>
              </a:lnSpc>
              <a:spcBef>
                <a:spcPts val="900"/>
              </a:spcBef>
            </a:pPr>
            <a:r>
              <a:rPr lang="en-US" sz="2000" dirty="0">
                <a:solidFill>
                  <a:schemeClr val="tx1"/>
                </a:solidFill>
                <a:latin typeface="Abadi"/>
                <a:cs typeface="Arial"/>
              </a:rPr>
              <a:t>Space Y tasks us to train a machine learning model to  predict successful Stage 1 recovery</a:t>
            </a:r>
            <a:endParaRPr lang="en-US" sz="2000" dirty="0">
              <a:solidFill>
                <a:schemeClr val="tx1"/>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4507" y="5259705"/>
            <a:ext cx="10521103" cy="1394778"/>
          </a:xfrm>
          <a:prstGeom prst="rect">
            <a:avLst/>
          </a:prstGeom>
        </p:spPr>
        <p:txBody>
          <a:bodyPr lIns="91440" tIns="45720" rIns="91440" bIns="45720" anchor="t">
            <a:normAutofit/>
          </a:bodyPr>
          <a:lstStyle/>
          <a:p>
            <a:pPr>
              <a:lnSpc>
                <a:spcPct val="100000"/>
              </a:lnSpc>
              <a:spcBef>
                <a:spcPts val="1400"/>
              </a:spcBef>
            </a:pPr>
            <a:r>
              <a:rPr lang="en-US" sz="2000" dirty="0">
                <a:solidFill>
                  <a:srgbClr val="404040"/>
                </a:solidFill>
                <a:latin typeface="Abadi"/>
                <a:ea typeface="+mn-lt"/>
                <a:cs typeface="+mn-lt"/>
              </a:rPr>
              <a:t>KSC LC-39A has the highest success rate with 10 successful landings and 3 failed landings.</a:t>
            </a:r>
            <a:endParaRPr lang="en-US" dirty="0">
              <a:latin typeface="Abadi"/>
            </a:endParaRPr>
          </a:p>
          <a:p>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200" dirty="0">
                <a:solidFill>
                  <a:schemeClr val="accent1">
                    <a:lumMod val="75000"/>
                  </a:schemeClr>
                </a:solidFill>
                <a:latin typeface="Abadi"/>
                <a:cs typeface="Arial"/>
              </a:rPr>
              <a:t>Highest Success Rate Launch Site </a:t>
            </a:r>
            <a:endParaRPr lang="en-US" dirty="0">
              <a:solidFill>
                <a:schemeClr val="accent1">
                  <a:lumMod val="75000"/>
                </a:schemeClr>
              </a:solidFill>
              <a:latin typeface="Abadi"/>
            </a:endParaRPr>
          </a:p>
        </p:txBody>
      </p:sp>
      <p:sp>
        <p:nvSpPr>
          <p:cNvPr id="2" name="object 5">
            <a:extLst>
              <a:ext uri="{FF2B5EF4-FFF2-40B4-BE49-F238E27FC236}">
                <a16:creationId xmlns:a16="http://schemas.microsoft.com/office/drawing/2014/main" id="{0B3FD752-5501-CA47-4E11-C086FA66D372}"/>
              </a:ext>
            </a:extLst>
          </p:cNvPr>
          <p:cNvSpPr/>
          <p:nvPr/>
        </p:nvSpPr>
        <p:spPr>
          <a:xfrm>
            <a:off x="1248155" y="2308860"/>
            <a:ext cx="3401568" cy="152400"/>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 name="object 4">
            <a:extLst>
              <a:ext uri="{FF2B5EF4-FFF2-40B4-BE49-F238E27FC236}">
                <a16:creationId xmlns:a16="http://schemas.microsoft.com/office/drawing/2014/main" id="{0680C16B-5E85-2B4D-D4F0-6D2D1D614EF3}"/>
              </a:ext>
            </a:extLst>
          </p:cNvPr>
          <p:cNvSpPr/>
          <p:nvPr/>
        </p:nvSpPr>
        <p:spPr>
          <a:xfrm>
            <a:off x="4811267" y="2243327"/>
            <a:ext cx="2570988" cy="2570988"/>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a:extLst>
              <a:ext uri="{FF2B5EF4-FFF2-40B4-BE49-F238E27FC236}">
                <a16:creationId xmlns:a16="http://schemas.microsoft.com/office/drawing/2014/main" id="{BFD7B12D-9463-DB6D-1AD9-0E8C4439C1B4}"/>
              </a:ext>
            </a:extLst>
          </p:cNvPr>
          <p:cNvSpPr/>
          <p:nvPr/>
        </p:nvSpPr>
        <p:spPr>
          <a:xfrm>
            <a:off x="8031480" y="2429255"/>
            <a:ext cx="324611" cy="3048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873625"/>
            <a:ext cx="10414662" cy="1730058"/>
          </a:xfrm>
          <a:prstGeom prst="rect">
            <a:avLst/>
          </a:prstGeom>
        </p:spPr>
        <p:txBody>
          <a:bodyPr lIns="91440" tIns="45720" rIns="91440" bIns="45720" anchor="t">
            <a:normAutofit/>
          </a:bodyPr>
          <a:lstStyle/>
          <a:p>
            <a:pPr>
              <a:lnSpc>
                <a:spcPct val="100000"/>
              </a:lnSpc>
              <a:spcBef>
                <a:spcPts val="1400"/>
              </a:spcBef>
            </a:pPr>
            <a:r>
              <a:rPr lang="en-US" sz="2000" err="1">
                <a:latin typeface="Abadi"/>
                <a:ea typeface="+mn-lt"/>
                <a:cs typeface="+mn-lt"/>
              </a:rPr>
              <a:t>Plotly</a:t>
            </a:r>
            <a:r>
              <a:rPr lang="en-US" sz="2000" dirty="0">
                <a:latin typeface="Abadi"/>
                <a:ea typeface="+mn-lt"/>
                <a:cs typeface="+mn-lt"/>
              </a:rPr>
              <a:t> dashboard has a Payload range selector. However, this is set from 0-10000 instead of the  max Payload of 15600. Class indicates 1 for successful landing and 0 for failure. Scatter plot also  accounts for booster version category in color and number of launches in point size. In this  particular range of 0-6000, interestingly there are two failed landings with payloads of zero kg</a:t>
            </a:r>
            <a:endParaRPr lang="en-US" dirty="0">
              <a:latin typeface="Abadi"/>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cs typeface="Arial"/>
              </a:rPr>
              <a:t>Payload Mass vs. Success vs. Booster  Version Category</a:t>
            </a:r>
            <a:endParaRPr lang="en-US" dirty="0">
              <a:latin typeface="Abadi"/>
            </a:endParaRPr>
          </a:p>
        </p:txBody>
      </p:sp>
      <p:sp>
        <p:nvSpPr>
          <p:cNvPr id="2" name="object 4">
            <a:extLst>
              <a:ext uri="{FF2B5EF4-FFF2-40B4-BE49-F238E27FC236}">
                <a16:creationId xmlns:a16="http://schemas.microsoft.com/office/drawing/2014/main" id="{BD1055EC-4D2E-EC32-E02F-A74F8F1C71E6}"/>
              </a:ext>
            </a:extLst>
          </p:cNvPr>
          <p:cNvSpPr/>
          <p:nvPr/>
        </p:nvSpPr>
        <p:spPr>
          <a:xfrm>
            <a:off x="407798" y="1520321"/>
            <a:ext cx="11568046" cy="298156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870330" y="1716354"/>
            <a:ext cx="5325989" cy="3984308"/>
          </a:xfrm>
          <a:prstGeom prst="rect">
            <a:avLst/>
          </a:prstGeom>
        </p:spPr>
        <p:txBody>
          <a:bodyPr vert="horz" lIns="91440" tIns="45720" rIns="91440" bIns="45720" rtlCol="0" anchor="t">
            <a:normAutofit fontScale="92500" lnSpcReduction="20000"/>
          </a:bodyPr>
          <a:lstStyle/>
          <a:p>
            <a:pPr marR="2860040">
              <a:lnSpc>
                <a:spcPct val="120700"/>
              </a:lnSpc>
              <a:spcBef>
                <a:spcPts val="100"/>
              </a:spcBef>
            </a:pPr>
            <a:r>
              <a:rPr lang="en-US" sz="2000" dirty="0">
                <a:latin typeface="Abadi"/>
                <a:cs typeface="Segoe UI"/>
              </a:rPr>
              <a:t>All models had virtually the same accuracy on the test set at 83.33% accuracy.  It should be noted that test size is small at only sample size of 18.</a:t>
            </a:r>
          </a:p>
          <a:p>
            <a:pPr>
              <a:lnSpc>
                <a:spcPct val="100000"/>
              </a:lnSpc>
              <a:spcBef>
                <a:spcPts val="250"/>
              </a:spcBef>
            </a:pPr>
            <a:r>
              <a:rPr lang="en-US" sz="2000" dirty="0">
                <a:latin typeface="Abadi"/>
                <a:cs typeface="Segoe UI"/>
              </a:rPr>
              <a:t>This can cause large variance in accuracy results, such as those in Decision Tree Classifier model in repeated runs.</a:t>
            </a:r>
          </a:p>
          <a:p>
            <a:pPr>
              <a:lnSpc>
                <a:spcPct val="100000"/>
              </a:lnSpc>
              <a:spcBef>
                <a:spcPts val="400"/>
              </a:spcBef>
            </a:pPr>
            <a:r>
              <a:rPr lang="en-US" sz="2000" dirty="0">
                <a:latin typeface="Abadi"/>
                <a:cs typeface="Segoe UI"/>
              </a:rPr>
              <a:t>We likely need more data to determine the best model.</a:t>
            </a:r>
            <a:endParaRPr lang="en-US" sz="2000" dirty="0">
              <a:latin typeface="Abadi"/>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7">
            <a:extLst>
              <a:ext uri="{FF2B5EF4-FFF2-40B4-BE49-F238E27FC236}">
                <a16:creationId xmlns:a16="http://schemas.microsoft.com/office/drawing/2014/main" id="{7C074ED9-218E-1125-8E3C-73DD0E011FA2}"/>
              </a:ext>
            </a:extLst>
          </p:cNvPr>
          <p:cNvSpPr/>
          <p:nvPr/>
        </p:nvSpPr>
        <p:spPr>
          <a:xfrm>
            <a:off x="495300" y="2009648"/>
            <a:ext cx="5106924" cy="3225800"/>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04011" y="1732280"/>
            <a:ext cx="4905960" cy="4492308"/>
          </a:xfrm>
          <a:prstGeom prst="rect">
            <a:avLst/>
          </a:prstGeom>
        </p:spPr>
        <p:txBody>
          <a:bodyPr lIns="91440" tIns="45720" rIns="91440" bIns="45720" anchor="t">
            <a:noAutofit/>
          </a:bodyPr>
          <a:lstStyle/>
          <a:p>
            <a:pPr>
              <a:lnSpc>
                <a:spcPct val="100000"/>
              </a:lnSpc>
              <a:spcBef>
                <a:spcPts val="1400"/>
              </a:spcBef>
            </a:pPr>
            <a:r>
              <a:rPr lang="en-US" sz="2000" b="0" i="0" u="none" strike="noStrike" baseline="0" dirty="0">
                <a:latin typeface="Abadi"/>
              </a:rPr>
              <a:t>Correct predictions are  on a diagonal from top  left to bottom right.</a:t>
            </a:r>
          </a:p>
          <a:p>
            <a:pPr marR="158750">
              <a:lnSpc>
                <a:spcPct val="112500"/>
              </a:lnSpc>
              <a:spcBef>
                <a:spcPts val="100"/>
              </a:spcBef>
            </a:pPr>
            <a:r>
              <a:rPr lang="en-US" sz="2000">
                <a:latin typeface="Abadi"/>
                <a:cs typeface="Segoe UI"/>
              </a:rPr>
              <a:t>Since all models performed the same for the test set, the confusion matrix is the same across all models.  The models predicted 12 successful landings when the true label was successful landing.</a:t>
            </a:r>
          </a:p>
          <a:p>
            <a:pPr>
              <a:lnSpc>
                <a:spcPct val="100000"/>
              </a:lnSpc>
              <a:spcBef>
                <a:spcPts val="405"/>
              </a:spcBef>
            </a:pPr>
            <a:r>
              <a:rPr lang="en-US" sz="2000" dirty="0">
                <a:latin typeface="Abadi"/>
                <a:cs typeface="Segoe UI"/>
              </a:rPr>
              <a:t>The models predicted 3 unsuccessful landings when the true label was unsuccessful landing.</a:t>
            </a:r>
            <a:endParaRPr lang="en-US" sz="2000">
              <a:latin typeface="Abadi"/>
              <a:cs typeface="Segoe UI"/>
            </a:endParaRPr>
          </a:p>
          <a:p>
            <a:pPr marR="5080">
              <a:lnSpc>
                <a:spcPts val="2330"/>
              </a:lnSpc>
              <a:spcBef>
                <a:spcPts val="135"/>
              </a:spcBef>
            </a:pPr>
            <a:r>
              <a:rPr lang="en-US" sz="2000" dirty="0">
                <a:latin typeface="Abadi"/>
                <a:cs typeface="Segoe UI"/>
              </a:rPr>
              <a:t>The models predicted 3 successful landings when the true label was unsuccessful landings (false positives).  Our models over predict successful landings.</a:t>
            </a:r>
            <a:endParaRPr lang="en-US" dirty="0">
              <a:latin typeface="Abadi"/>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7">
            <a:extLst>
              <a:ext uri="{FF2B5EF4-FFF2-40B4-BE49-F238E27FC236}">
                <a16:creationId xmlns:a16="http://schemas.microsoft.com/office/drawing/2014/main" id="{36AA3D2C-482B-A0B9-BBFA-31393F3AB574}"/>
              </a:ext>
            </a:extLst>
          </p:cNvPr>
          <p:cNvSpPr/>
          <p:nvPr/>
        </p:nvSpPr>
        <p:spPr>
          <a:xfrm>
            <a:off x="992632" y="2113280"/>
            <a:ext cx="4541520" cy="3453383"/>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845993" cy="4351338"/>
          </a:xfrm>
          <a:prstGeom prst="rect">
            <a:avLst/>
          </a:prstGeom>
        </p:spPr>
        <p:txBody>
          <a:bodyPr lIns="91440" tIns="45720" rIns="91440" bIns="45720" anchor="t">
            <a:normAutofit/>
          </a:bodyPr>
          <a:lstStyle/>
          <a:p>
            <a:pPr marL="195580" indent="-183515">
              <a:lnSpc>
                <a:spcPct val="100000"/>
              </a:lnSpc>
              <a:spcBef>
                <a:spcPts val="490"/>
              </a:spcBef>
              <a:buChar char="◦"/>
            </a:pPr>
            <a:r>
              <a:rPr lang="en-US" sz="2000" dirty="0">
                <a:latin typeface="Abadi"/>
                <a:cs typeface="Arial"/>
              </a:rPr>
              <a:t>Our task: to develop a machine learning model for Space Y who wants to bid against SpaceX.</a:t>
            </a:r>
          </a:p>
          <a:p>
            <a:pPr marL="195580" indent="-183515">
              <a:lnSpc>
                <a:spcPct val="100000"/>
              </a:lnSpc>
              <a:spcBef>
                <a:spcPts val="395"/>
              </a:spcBef>
              <a:buChar char="◦"/>
            </a:pPr>
            <a:r>
              <a:rPr lang="en-US" sz="2000" dirty="0">
                <a:latin typeface="Abadi"/>
                <a:cs typeface="Arial"/>
              </a:rPr>
              <a:t>The goal of model is to predict when Stage 1 will successfully land to save ~$100 </a:t>
            </a:r>
            <a:r>
              <a:rPr lang="en-US" sz="2000">
                <a:latin typeface="Abadi"/>
                <a:cs typeface="Arial"/>
              </a:rPr>
              <a:t>million USD.</a:t>
            </a:r>
            <a:endParaRPr lang="en-US" sz="2000" dirty="0">
              <a:latin typeface="Abadi"/>
              <a:cs typeface="Arial"/>
            </a:endParaRPr>
          </a:p>
          <a:p>
            <a:pPr marL="195580" indent="-183515">
              <a:lnSpc>
                <a:spcPct val="100000"/>
              </a:lnSpc>
              <a:spcBef>
                <a:spcPts val="409"/>
              </a:spcBef>
              <a:buChar char="◦"/>
            </a:pPr>
            <a:r>
              <a:rPr lang="en-US" sz="2000" dirty="0">
                <a:latin typeface="Abadi"/>
                <a:cs typeface="Arial"/>
              </a:rPr>
              <a:t>Used data from a public SpaceX API and web scraping SpaceX Wikipedia page.</a:t>
            </a:r>
          </a:p>
          <a:p>
            <a:pPr marL="195580" indent="-183515">
              <a:lnSpc>
                <a:spcPct val="100000"/>
              </a:lnSpc>
              <a:spcBef>
                <a:spcPts val="400"/>
              </a:spcBef>
              <a:buChar char="◦"/>
            </a:pPr>
            <a:r>
              <a:rPr lang="en-US" sz="2000" dirty="0">
                <a:latin typeface="Abadi"/>
                <a:cs typeface="Arial"/>
              </a:rPr>
              <a:t>Created data labels and stored data into a DB2 SQL </a:t>
            </a:r>
            <a:r>
              <a:rPr lang="en-US" sz="2000">
                <a:latin typeface="Abadi"/>
                <a:cs typeface="Arial"/>
              </a:rPr>
              <a:t>database.</a:t>
            </a:r>
            <a:endParaRPr lang="en-US" sz="2000" dirty="0">
              <a:latin typeface="Abadi"/>
              <a:cs typeface="Arial"/>
            </a:endParaRPr>
          </a:p>
          <a:p>
            <a:pPr marL="195580" indent="-183515">
              <a:lnSpc>
                <a:spcPct val="100000"/>
              </a:lnSpc>
              <a:spcBef>
                <a:spcPts val="395"/>
              </a:spcBef>
              <a:buChar char="◦"/>
            </a:pPr>
            <a:r>
              <a:rPr lang="en-US" sz="2000" dirty="0">
                <a:latin typeface="Abadi"/>
                <a:cs typeface="Arial"/>
              </a:rPr>
              <a:t>Created a dashboard for </a:t>
            </a:r>
            <a:r>
              <a:rPr lang="en-US" sz="2000">
                <a:latin typeface="Abadi"/>
                <a:cs typeface="Arial"/>
              </a:rPr>
              <a:t>visualization.</a:t>
            </a:r>
            <a:endParaRPr lang="en-US" sz="2000" dirty="0">
              <a:latin typeface="Abadi"/>
              <a:cs typeface="Arial"/>
            </a:endParaRPr>
          </a:p>
          <a:p>
            <a:pPr marL="195580" indent="-183515">
              <a:lnSpc>
                <a:spcPct val="100000"/>
              </a:lnSpc>
              <a:spcBef>
                <a:spcPts val="405"/>
              </a:spcBef>
              <a:buChar char="◦"/>
            </a:pPr>
            <a:r>
              <a:rPr lang="en-US" sz="2000" dirty="0">
                <a:latin typeface="Abadi"/>
                <a:cs typeface="Arial"/>
              </a:rPr>
              <a:t>We created a machine learning model with an accuracy of 83%.</a:t>
            </a:r>
          </a:p>
          <a:p>
            <a:pPr marL="195580" marR="276860" indent="-183515">
              <a:lnSpc>
                <a:spcPts val="2160"/>
              </a:lnSpc>
              <a:spcBef>
                <a:spcPts val="635"/>
              </a:spcBef>
              <a:buChar char="◦"/>
            </a:pPr>
            <a:r>
              <a:rPr lang="en-US" sz="2000" dirty="0">
                <a:latin typeface="Abadi"/>
                <a:cs typeface="Arial"/>
              </a:rPr>
              <a:t>Allon Mask of </a:t>
            </a:r>
            <a:r>
              <a:rPr lang="en-US" sz="2000" err="1">
                <a:latin typeface="Abadi"/>
                <a:cs typeface="Arial"/>
              </a:rPr>
              <a:t>SpaceY</a:t>
            </a:r>
            <a:r>
              <a:rPr lang="en-US" sz="2000" dirty="0">
                <a:latin typeface="Abadi"/>
                <a:cs typeface="Arial"/>
              </a:rPr>
              <a:t> can use this model to predict with relatively high accuracy whether a  launch will have a successful Stage 1 landing before launch to determine whether the launch  should be made or </a:t>
            </a:r>
            <a:r>
              <a:rPr lang="en-US" sz="2000">
                <a:latin typeface="Abadi"/>
                <a:cs typeface="Arial"/>
              </a:rPr>
              <a:t>not.</a:t>
            </a:r>
          </a:p>
          <a:p>
            <a:pPr marL="195580" marR="5080" indent="-183515">
              <a:lnSpc>
                <a:spcPts val="2200"/>
              </a:lnSpc>
              <a:spcBef>
                <a:spcPts val="605"/>
              </a:spcBef>
              <a:buChar char="◦"/>
            </a:pPr>
            <a:r>
              <a:rPr lang="en-US" sz="2000" dirty="0">
                <a:latin typeface="Abadi"/>
                <a:cs typeface="Arial"/>
              </a:rPr>
              <a:t>If possible more data should be collected to better determine the best machine learning model  and improve accuracy.</a:t>
            </a:r>
            <a:endParaRPr lang="en-US" dirty="0">
              <a:latin typeface="Abad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295"/>
              </a:spcBef>
            </a:pPr>
            <a:r>
              <a:rPr lang="en-US" sz="2000" u="sng" dirty="0">
                <a:solidFill>
                  <a:srgbClr val="404040"/>
                </a:solidFill>
                <a:latin typeface="Abadi"/>
                <a:cs typeface="Segoe UI"/>
              </a:rPr>
              <a:t>GitHub repository </a:t>
            </a:r>
            <a:r>
              <a:rPr lang="en-US" sz="2000" u="sng" err="1">
                <a:solidFill>
                  <a:srgbClr val="404040"/>
                </a:solidFill>
                <a:latin typeface="Abadi"/>
                <a:cs typeface="Segoe UI"/>
              </a:rPr>
              <a:t>url</a:t>
            </a:r>
            <a:r>
              <a:rPr lang="en-US" sz="2000" u="sng" dirty="0">
                <a:solidFill>
                  <a:srgbClr val="404040"/>
                </a:solidFill>
                <a:latin typeface="Abadi"/>
                <a:cs typeface="Segoe UI"/>
              </a:rPr>
              <a:t>:</a:t>
            </a:r>
            <a:endParaRPr lang="en-US" sz="2000" dirty="0">
              <a:solidFill>
                <a:srgbClr val="000000"/>
              </a:solidFill>
              <a:latin typeface="Abadi"/>
              <a:cs typeface="Segoe UI"/>
            </a:endParaRPr>
          </a:p>
          <a:p>
            <a:pPr>
              <a:lnSpc>
                <a:spcPct val="100000"/>
              </a:lnSpc>
              <a:spcBef>
                <a:spcPts val="1200"/>
              </a:spcBef>
            </a:pPr>
            <a:r>
              <a:rPr lang="en-IN" sz="2000" dirty="0">
                <a:solidFill>
                  <a:srgbClr val="000000"/>
                </a:solidFill>
                <a:latin typeface="Abadi"/>
                <a:cs typeface="Segoe UI"/>
                <a:hlinkClick r:id="rId4"/>
              </a:rPr>
              <a:t>https://github.com/alfredbenkut/Applied-DataScience-Capstone.git</a:t>
            </a:r>
            <a:endParaRPr lang="en-IN" sz="2000" dirty="0">
              <a:solidFill>
                <a:srgbClr val="000000"/>
              </a:solidFill>
              <a:latin typeface="Abadi"/>
              <a:cs typeface="Segoe UI"/>
            </a:endParaRPr>
          </a:p>
          <a:p>
            <a:pPr>
              <a:lnSpc>
                <a:spcPct val="100000"/>
              </a:lnSpc>
              <a:spcBef>
                <a:spcPts val="40"/>
              </a:spcBef>
            </a:pPr>
            <a:endParaRPr lang="en-US" sz="2000" dirty="0">
              <a:solidFill>
                <a:srgbClr val="000000"/>
              </a:solidFill>
              <a:latin typeface="Abadi"/>
              <a:cs typeface="Segoe UI"/>
            </a:endParaRPr>
          </a:p>
          <a:p>
            <a:pPr>
              <a:lnSpc>
                <a:spcPct val="100000"/>
              </a:lnSpc>
              <a:spcBef>
                <a:spcPts val="5"/>
              </a:spcBef>
            </a:pPr>
            <a:r>
              <a:rPr lang="en-US" sz="2000" u="sng" dirty="0">
                <a:solidFill>
                  <a:srgbClr val="404040"/>
                </a:solidFill>
                <a:latin typeface="Abadi"/>
                <a:cs typeface="Segoe UI"/>
              </a:rPr>
              <a:t>Instructor</a:t>
            </a:r>
            <a:r>
              <a:rPr lang="en-IN" sz="2000" u="sng" dirty="0">
                <a:solidFill>
                  <a:srgbClr val="404040"/>
                </a:solidFill>
                <a:latin typeface="Abadi"/>
                <a:cs typeface="Segoe UI"/>
              </a:rPr>
              <a:t>s</a:t>
            </a:r>
            <a:r>
              <a:rPr lang="en-US" sz="2000" u="sng" dirty="0">
                <a:solidFill>
                  <a:srgbClr val="404040"/>
                </a:solidFill>
                <a:latin typeface="Abadi"/>
                <a:cs typeface="Segoe UI"/>
              </a:rPr>
              <a:t>:</a:t>
            </a:r>
            <a:endParaRPr lang="en-US" sz="2000">
              <a:solidFill>
                <a:srgbClr val="000000"/>
              </a:solidFill>
              <a:latin typeface="Abadi"/>
              <a:cs typeface="Segoe UI"/>
            </a:endParaRPr>
          </a:p>
          <a:p>
            <a:pPr>
              <a:lnSpc>
                <a:spcPct val="100000"/>
              </a:lnSpc>
              <a:spcBef>
                <a:spcPts val="0"/>
              </a:spcBef>
            </a:pPr>
            <a:r>
              <a:rPr lang="en-IN" sz="2000" b="1" dirty="0">
                <a:solidFill>
                  <a:srgbClr val="24292F"/>
                </a:solidFill>
                <a:latin typeface="Abadi"/>
                <a:cs typeface="Segoe UI"/>
              </a:rPr>
              <a:t>Instructors: Rav Ahuja, Alex </a:t>
            </a:r>
            <a:r>
              <a:rPr lang="en-IN" sz="2000" b="1" err="1">
                <a:solidFill>
                  <a:srgbClr val="24292F"/>
                </a:solidFill>
                <a:latin typeface="Abadi"/>
                <a:cs typeface="Segoe UI"/>
              </a:rPr>
              <a:t>Aklson</a:t>
            </a:r>
            <a:r>
              <a:rPr lang="en-IN" sz="2000" b="1" dirty="0">
                <a:solidFill>
                  <a:srgbClr val="24292F"/>
                </a:solidFill>
                <a:latin typeface="Abadi"/>
                <a:cs typeface="Segoe UI"/>
              </a:rPr>
              <a:t>, </a:t>
            </a:r>
            <a:r>
              <a:rPr lang="en-IN" sz="2000" b="1" err="1">
                <a:solidFill>
                  <a:srgbClr val="24292F"/>
                </a:solidFill>
                <a:latin typeface="Abadi"/>
                <a:cs typeface="Segoe UI"/>
              </a:rPr>
              <a:t>Aije</a:t>
            </a:r>
            <a:r>
              <a:rPr lang="en-IN" sz="2000" b="1" dirty="0">
                <a:solidFill>
                  <a:srgbClr val="24292F"/>
                </a:solidFill>
                <a:latin typeface="Abadi"/>
                <a:cs typeface="Segoe UI"/>
              </a:rPr>
              <a:t> </a:t>
            </a:r>
            <a:r>
              <a:rPr lang="en-IN" sz="2000" b="1" err="1">
                <a:solidFill>
                  <a:srgbClr val="24292F"/>
                </a:solidFill>
                <a:latin typeface="Abadi"/>
                <a:cs typeface="Segoe UI"/>
              </a:rPr>
              <a:t>Egwaikhide</a:t>
            </a:r>
            <a:r>
              <a:rPr lang="en-IN" sz="2000" b="1" dirty="0">
                <a:solidFill>
                  <a:srgbClr val="24292F"/>
                </a:solidFill>
                <a:latin typeface="Abadi"/>
                <a:cs typeface="Segoe UI"/>
              </a:rPr>
              <a:t>, Svetlana Levitan, Romeo Kienzler, </a:t>
            </a:r>
            <a:r>
              <a:rPr lang="en-IN" sz="2000" b="1" err="1">
                <a:solidFill>
                  <a:srgbClr val="24292F"/>
                </a:solidFill>
                <a:latin typeface="Abadi"/>
                <a:cs typeface="Segoe UI"/>
              </a:rPr>
              <a:t>Polong</a:t>
            </a:r>
            <a:r>
              <a:rPr lang="en-IN" sz="2000" b="1" dirty="0">
                <a:solidFill>
                  <a:srgbClr val="24292F"/>
                </a:solidFill>
                <a:latin typeface="Abadi"/>
                <a:cs typeface="Segoe UI"/>
              </a:rPr>
              <a:t> Lin, Joseph Santarcangelo, Azim </a:t>
            </a:r>
            <a:r>
              <a:rPr lang="en-IN" sz="2000" b="1" err="1">
                <a:solidFill>
                  <a:srgbClr val="24292F"/>
                </a:solidFill>
                <a:latin typeface="Abadi"/>
                <a:cs typeface="Segoe UI"/>
              </a:rPr>
              <a:t>Hirjani</a:t>
            </a:r>
            <a:r>
              <a:rPr lang="en-IN" sz="2000" b="1" dirty="0">
                <a:solidFill>
                  <a:srgbClr val="24292F"/>
                </a:solidFill>
                <a:latin typeface="Abadi"/>
                <a:cs typeface="Segoe UI"/>
              </a:rPr>
              <a:t>, Hima Vasudevan, Saishruthi Swaminathan, Saeed </a:t>
            </a:r>
            <a:r>
              <a:rPr lang="en-IN" sz="2000" b="1" err="1">
                <a:solidFill>
                  <a:srgbClr val="24292F"/>
                </a:solidFill>
                <a:latin typeface="Abadi"/>
                <a:cs typeface="Segoe UI"/>
              </a:rPr>
              <a:t>Aghabozorgi</a:t>
            </a:r>
            <a:r>
              <a:rPr lang="en-IN" sz="2000" b="1" dirty="0">
                <a:solidFill>
                  <a:srgbClr val="24292F"/>
                </a:solidFill>
                <a:latin typeface="Abadi"/>
                <a:cs typeface="Segoe UI"/>
              </a:rPr>
              <a:t>, Yan Luo</a:t>
            </a:r>
            <a:endParaRPr lang="en-US" sz="2000">
              <a:solidFill>
                <a:srgbClr val="000000"/>
              </a:solidFill>
              <a:latin typeface="Abadi"/>
              <a:cs typeface="Segoe UI"/>
            </a:endParaRPr>
          </a:p>
          <a:p>
            <a:pPr>
              <a:lnSpc>
                <a:spcPct val="100000"/>
              </a:lnSpc>
              <a:spcBef>
                <a:spcPts val="0"/>
              </a:spcBef>
            </a:pPr>
            <a:endParaRPr lang="en-US" sz="2000" dirty="0">
              <a:solidFill>
                <a:srgbClr val="000000"/>
              </a:solidFill>
              <a:latin typeface="Abadi"/>
              <a:cs typeface="Segoe UI"/>
            </a:endParaRPr>
          </a:p>
          <a:p>
            <a:pPr>
              <a:lnSpc>
                <a:spcPct val="100000"/>
              </a:lnSpc>
              <a:spcBef>
                <a:spcPts val="40"/>
              </a:spcBef>
            </a:pPr>
            <a:endParaRPr lang="en-US" sz="2000" dirty="0">
              <a:solidFill>
                <a:srgbClr val="000000"/>
              </a:solidFill>
              <a:latin typeface="Abadi"/>
              <a:cs typeface="Segoe UI"/>
            </a:endParaRPr>
          </a:p>
          <a:p>
            <a:pPr>
              <a:lnSpc>
                <a:spcPct val="100000"/>
              </a:lnSpc>
              <a:spcBef>
                <a:spcPts val="5"/>
              </a:spcBef>
            </a:pPr>
            <a:r>
              <a:rPr lang="en-US" sz="2000" u="sng" dirty="0">
                <a:solidFill>
                  <a:srgbClr val="404040"/>
                </a:solidFill>
                <a:latin typeface="Abadi"/>
                <a:cs typeface="Segoe UI"/>
              </a:rPr>
              <a:t>Special Thanks to All Instructors:</a:t>
            </a:r>
            <a:endParaRPr lang="en-US" sz="2000">
              <a:solidFill>
                <a:srgbClr val="000000"/>
              </a:solidFill>
              <a:latin typeface="Abadi"/>
              <a:cs typeface="Segoe UI"/>
            </a:endParaRPr>
          </a:p>
          <a:p>
            <a:pPr>
              <a:lnSpc>
                <a:spcPct val="100000"/>
              </a:lnSpc>
              <a:spcBef>
                <a:spcPts val="1200"/>
              </a:spcBef>
            </a:pPr>
            <a:r>
              <a:rPr lang="en-US" sz="2000" dirty="0">
                <a:solidFill>
                  <a:srgbClr val="000000"/>
                </a:solidFill>
                <a:latin typeface="Abadi"/>
                <a:cs typeface="Segoe UI"/>
                <a:hlinkClick r:id="rId5"/>
              </a:rPr>
              <a:t>https://www.coursera.org/professional-certificates/ibm-data-science?#instructors</a:t>
            </a:r>
            <a:endParaRPr lang="en-US">
              <a:latin typeface="Abad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tx1"/>
                </a:solidFill>
                <a:latin typeface="Abadi"/>
              </a:rPr>
              <a:t>Data collection methodology:</a:t>
            </a:r>
          </a:p>
          <a:p>
            <a:pPr lvl="1">
              <a:lnSpc>
                <a:spcPct val="120000"/>
              </a:lnSpc>
              <a:spcBef>
                <a:spcPts val="1400"/>
              </a:spcBef>
            </a:pPr>
            <a:r>
              <a:rPr lang="en-US" sz="7200" dirty="0">
                <a:solidFill>
                  <a:schemeClr val="tx1"/>
                </a:solidFill>
                <a:latin typeface="Abadi"/>
              </a:rPr>
              <a:t>Combined data from SpaceX public API and SpaceX Wikipedia page</a:t>
            </a:r>
          </a:p>
          <a:p>
            <a:pPr>
              <a:lnSpc>
                <a:spcPct val="120000"/>
              </a:lnSpc>
              <a:spcBef>
                <a:spcPts val="1400"/>
              </a:spcBef>
            </a:pPr>
            <a:r>
              <a:rPr lang="en-US" sz="8800" dirty="0">
                <a:solidFill>
                  <a:schemeClr val="tx1"/>
                </a:solidFill>
                <a:latin typeface="Abadi"/>
              </a:rPr>
              <a:t>Perform data wrangling</a:t>
            </a:r>
          </a:p>
          <a:p>
            <a:pPr lvl="1">
              <a:lnSpc>
                <a:spcPct val="120000"/>
              </a:lnSpc>
              <a:spcBef>
                <a:spcPts val="1400"/>
              </a:spcBef>
            </a:pPr>
            <a:r>
              <a:rPr lang="en-US" sz="7200" dirty="0">
                <a:solidFill>
                  <a:schemeClr val="tx1"/>
                </a:solidFill>
                <a:latin typeface="Abadi"/>
              </a:rPr>
              <a:t>Classifying true landings as successful and unsuccessful otherwise</a:t>
            </a:r>
          </a:p>
          <a:p>
            <a:pPr>
              <a:lnSpc>
                <a:spcPct val="120000"/>
              </a:lnSpc>
              <a:spcBef>
                <a:spcPts val="1400"/>
              </a:spcBef>
            </a:pPr>
            <a:r>
              <a:rPr lang="en-US" sz="8800" dirty="0">
                <a:solidFill>
                  <a:schemeClr val="tx1"/>
                </a:solidFill>
                <a:latin typeface="Abadi"/>
              </a:rPr>
              <a:t>Perform exploratory data analysis (EDA) using visualization and SQL</a:t>
            </a:r>
          </a:p>
          <a:p>
            <a:pPr>
              <a:lnSpc>
                <a:spcPct val="120000"/>
              </a:lnSpc>
              <a:spcBef>
                <a:spcPts val="1400"/>
              </a:spcBef>
            </a:pPr>
            <a:r>
              <a:rPr lang="en-US" sz="8800" dirty="0">
                <a:solidFill>
                  <a:schemeClr val="tx1"/>
                </a:solidFill>
                <a:latin typeface="Abadi"/>
              </a:rPr>
              <a:t>Perform interactive visual analytics using Folium and </a:t>
            </a:r>
            <a:r>
              <a:rPr lang="en-US" sz="8800" err="1">
                <a:solidFill>
                  <a:schemeClr val="tx1"/>
                </a:solidFill>
                <a:latin typeface="Abadi"/>
              </a:rPr>
              <a:t>Plotly</a:t>
            </a:r>
            <a:r>
              <a:rPr lang="en-US" sz="8800" dirty="0">
                <a:solidFill>
                  <a:schemeClr val="tx1"/>
                </a:solidFill>
                <a:latin typeface="Abadi"/>
              </a:rPr>
              <a:t> Dash</a:t>
            </a:r>
          </a:p>
          <a:p>
            <a:pPr>
              <a:lnSpc>
                <a:spcPct val="120000"/>
              </a:lnSpc>
              <a:spcBef>
                <a:spcPts val="1400"/>
              </a:spcBef>
            </a:pPr>
            <a:r>
              <a:rPr lang="en-US" sz="8800" dirty="0">
                <a:solidFill>
                  <a:schemeClr val="tx1"/>
                </a:solidFill>
                <a:latin typeface="Abadi"/>
              </a:rPr>
              <a:t>Perform predictive analysis using classification models</a:t>
            </a:r>
          </a:p>
          <a:p>
            <a:pPr lvl="1">
              <a:lnSpc>
                <a:spcPct val="120000"/>
              </a:lnSpc>
              <a:spcBef>
                <a:spcPts val="1400"/>
              </a:spcBef>
            </a:pPr>
            <a:r>
              <a:rPr lang="en-US" sz="7200" dirty="0">
                <a:solidFill>
                  <a:schemeClr val="tx1"/>
                </a:solidFill>
                <a:latin typeface="Abadi"/>
              </a:rPr>
              <a:t>Tuned models using </a:t>
            </a:r>
            <a:r>
              <a:rPr lang="en-US" sz="7200" err="1">
                <a:solidFill>
                  <a:schemeClr val="tx1"/>
                </a:solidFill>
                <a:latin typeface="Abadi"/>
              </a:rPr>
              <a:t>GridSearchCV</a:t>
            </a:r>
            <a:endParaRPr lang="en-US" sz="7200">
              <a:solidFill>
                <a:schemeClr val="tx1"/>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marR="42545">
              <a:lnSpc>
                <a:spcPts val="2210"/>
              </a:lnSpc>
              <a:spcBef>
                <a:spcPts val="335"/>
              </a:spcBef>
            </a:pPr>
            <a:r>
              <a:rPr lang="en-US" sz="2000">
                <a:solidFill>
                  <a:srgbClr val="404040"/>
                </a:solidFill>
                <a:latin typeface="Abadi"/>
                <a:cs typeface="Segoe UI"/>
              </a:rPr>
              <a:t>Data collection process involved a combination of API requests from Space X public API and web  scraping data from a table in Space X’s Wikipedia entry.</a:t>
            </a:r>
            <a:endParaRPr lang="en-US" sz="2000" dirty="0">
              <a:solidFill>
                <a:srgbClr val="404040"/>
              </a:solidFill>
              <a:latin typeface="Abadi"/>
              <a:cs typeface="Segoe UI"/>
            </a:endParaRPr>
          </a:p>
          <a:p>
            <a:pPr marR="356235">
              <a:lnSpc>
                <a:spcPts val="2300"/>
              </a:lnSpc>
              <a:spcBef>
                <a:spcPts val="1115"/>
              </a:spcBef>
            </a:pPr>
            <a:r>
              <a:rPr lang="en-US" sz="2000" dirty="0">
                <a:solidFill>
                  <a:srgbClr val="404040"/>
                </a:solidFill>
                <a:latin typeface="Abadi"/>
                <a:cs typeface="Segoe UI"/>
              </a:rPr>
              <a:t>The next slide will show the flowchart of data collection from API and the one after will show  the flowchart of data collection from </a:t>
            </a:r>
            <a:r>
              <a:rPr lang="en-US" sz="2000" err="1">
                <a:solidFill>
                  <a:srgbClr val="404040"/>
                </a:solidFill>
                <a:latin typeface="Abadi"/>
                <a:cs typeface="Segoe UI"/>
              </a:rPr>
              <a:t>webscraping</a:t>
            </a:r>
            <a:r>
              <a:rPr lang="en-US" sz="2000" dirty="0">
                <a:solidFill>
                  <a:srgbClr val="404040"/>
                </a:solidFill>
                <a:latin typeface="Abadi"/>
                <a:cs typeface="Segoe UI"/>
              </a:rPr>
              <a:t>.</a:t>
            </a:r>
            <a:endParaRPr lang="en-US" sz="2000" dirty="0">
              <a:solidFill>
                <a:srgbClr val="000000"/>
              </a:solidFill>
              <a:latin typeface="Abadi"/>
              <a:cs typeface="Segoe UI"/>
            </a:endParaRPr>
          </a:p>
          <a:p>
            <a:pPr marL="0" indent="0">
              <a:lnSpc>
                <a:spcPct val="100000"/>
              </a:lnSpc>
              <a:spcBef>
                <a:spcPts val="1145"/>
              </a:spcBef>
              <a:buNone/>
            </a:pPr>
            <a:r>
              <a:rPr lang="en-US" sz="2000" b="1" u="sng" dirty="0">
                <a:solidFill>
                  <a:srgbClr val="404040"/>
                </a:solidFill>
                <a:latin typeface="Abadi"/>
                <a:cs typeface="Segoe UI"/>
              </a:rPr>
              <a:t>Space X API Data Columns:</a:t>
            </a:r>
            <a:endParaRPr lang="en-US" sz="2000" b="1" dirty="0">
              <a:solidFill>
                <a:srgbClr val="000000"/>
              </a:solidFill>
              <a:latin typeface="Abadi"/>
              <a:cs typeface="Segoe UI"/>
            </a:endParaRPr>
          </a:p>
          <a:p>
            <a:pPr>
              <a:lnSpc>
                <a:spcPts val="2300"/>
              </a:lnSpc>
              <a:spcBef>
                <a:spcPts val="1200"/>
              </a:spcBef>
            </a:pPr>
            <a:r>
              <a:rPr lang="en-US" sz="2000" err="1">
                <a:solidFill>
                  <a:srgbClr val="404040"/>
                </a:solidFill>
                <a:latin typeface="Abadi"/>
                <a:cs typeface="Segoe UI"/>
              </a:rPr>
              <a:t>FlightNumber</a:t>
            </a:r>
            <a:r>
              <a:rPr lang="en-US" sz="2000" dirty="0">
                <a:solidFill>
                  <a:srgbClr val="404040"/>
                </a:solidFill>
                <a:latin typeface="Abadi"/>
                <a:cs typeface="Segoe UI"/>
              </a:rPr>
              <a:t>, Date, </a:t>
            </a:r>
            <a:r>
              <a:rPr lang="en-US" sz="2000" err="1">
                <a:solidFill>
                  <a:srgbClr val="404040"/>
                </a:solidFill>
                <a:latin typeface="Abadi"/>
                <a:cs typeface="Segoe UI"/>
              </a:rPr>
              <a:t>BoosterVersion</a:t>
            </a:r>
            <a:r>
              <a:rPr lang="en-US" sz="2000" dirty="0">
                <a:solidFill>
                  <a:srgbClr val="404040"/>
                </a:solidFill>
                <a:latin typeface="Abadi"/>
                <a:cs typeface="Segoe UI"/>
              </a:rPr>
              <a:t>, </a:t>
            </a:r>
            <a:r>
              <a:rPr lang="en-US" sz="2000" err="1">
                <a:solidFill>
                  <a:srgbClr val="404040"/>
                </a:solidFill>
                <a:latin typeface="Abadi"/>
                <a:cs typeface="Segoe UI"/>
              </a:rPr>
              <a:t>PayloadMass</a:t>
            </a:r>
            <a:r>
              <a:rPr lang="en-US" sz="2000" dirty="0">
                <a:solidFill>
                  <a:srgbClr val="404040"/>
                </a:solidFill>
                <a:latin typeface="Abadi"/>
                <a:cs typeface="Segoe UI"/>
              </a:rPr>
              <a:t>, Orbit, </a:t>
            </a:r>
            <a:r>
              <a:rPr lang="en-US" sz="2000" err="1">
                <a:solidFill>
                  <a:srgbClr val="404040"/>
                </a:solidFill>
                <a:latin typeface="Abadi"/>
                <a:cs typeface="Segoe UI"/>
              </a:rPr>
              <a:t>LaunchSite</a:t>
            </a:r>
            <a:r>
              <a:rPr lang="en-US" sz="2000" dirty="0">
                <a:solidFill>
                  <a:srgbClr val="404040"/>
                </a:solidFill>
                <a:latin typeface="Abadi"/>
                <a:cs typeface="Segoe UI"/>
              </a:rPr>
              <a:t>, Outcome, Flights, </a:t>
            </a:r>
            <a:r>
              <a:rPr lang="en-US" sz="2000" err="1">
                <a:solidFill>
                  <a:srgbClr val="404040"/>
                </a:solidFill>
                <a:latin typeface="Abadi"/>
                <a:cs typeface="Segoe UI"/>
              </a:rPr>
              <a:t>GridFins</a:t>
            </a:r>
            <a:r>
              <a:rPr lang="en-US" sz="2000" dirty="0">
                <a:solidFill>
                  <a:srgbClr val="404040"/>
                </a:solidFill>
                <a:latin typeface="Abadi"/>
                <a:cs typeface="Segoe UI"/>
              </a:rPr>
              <a:t>,</a:t>
            </a:r>
            <a:endParaRPr lang="en-US" sz="2000" dirty="0">
              <a:solidFill>
                <a:srgbClr val="000000"/>
              </a:solidFill>
              <a:latin typeface="Abadi"/>
              <a:cs typeface="Segoe UI"/>
            </a:endParaRPr>
          </a:p>
          <a:p>
            <a:pPr>
              <a:lnSpc>
                <a:spcPts val="2300"/>
              </a:lnSpc>
              <a:spcBef>
                <a:spcPts val="0"/>
              </a:spcBef>
            </a:pPr>
            <a:r>
              <a:rPr lang="en-US" sz="2000" dirty="0">
                <a:solidFill>
                  <a:srgbClr val="404040"/>
                </a:solidFill>
                <a:latin typeface="Abadi"/>
                <a:cs typeface="Segoe UI"/>
              </a:rPr>
              <a:t>Reused, Legs, </a:t>
            </a:r>
            <a:r>
              <a:rPr lang="en-US" sz="2000" err="1">
                <a:solidFill>
                  <a:srgbClr val="404040"/>
                </a:solidFill>
                <a:latin typeface="Abadi"/>
                <a:cs typeface="Segoe UI"/>
              </a:rPr>
              <a:t>LandingPad</a:t>
            </a:r>
            <a:r>
              <a:rPr lang="en-US" sz="2000" dirty="0">
                <a:solidFill>
                  <a:srgbClr val="404040"/>
                </a:solidFill>
                <a:latin typeface="Abadi"/>
                <a:cs typeface="Segoe UI"/>
              </a:rPr>
              <a:t>, Block, </a:t>
            </a:r>
            <a:r>
              <a:rPr lang="en-US" sz="2000" err="1">
                <a:solidFill>
                  <a:srgbClr val="404040"/>
                </a:solidFill>
                <a:latin typeface="Abadi"/>
                <a:cs typeface="Segoe UI"/>
              </a:rPr>
              <a:t>ReusedCount</a:t>
            </a:r>
            <a:r>
              <a:rPr lang="en-US" sz="2000" dirty="0">
                <a:solidFill>
                  <a:srgbClr val="404040"/>
                </a:solidFill>
                <a:latin typeface="Abadi"/>
                <a:cs typeface="Segoe UI"/>
              </a:rPr>
              <a:t>, Serial, Longitude, Latitude</a:t>
            </a:r>
            <a:endParaRPr lang="en-US" sz="2000" dirty="0">
              <a:solidFill>
                <a:srgbClr val="000000"/>
              </a:solidFill>
              <a:latin typeface="Abadi"/>
              <a:cs typeface="Segoe UI"/>
            </a:endParaRPr>
          </a:p>
          <a:p>
            <a:pPr marL="0" indent="0">
              <a:lnSpc>
                <a:spcPct val="100000"/>
              </a:lnSpc>
              <a:spcBef>
                <a:spcPts val="1105"/>
              </a:spcBef>
              <a:buNone/>
            </a:pPr>
            <a:r>
              <a:rPr lang="en-US" sz="2000" b="1" u="sng" dirty="0">
                <a:solidFill>
                  <a:srgbClr val="404040"/>
                </a:solidFill>
                <a:latin typeface="Abadi"/>
                <a:cs typeface="Segoe UI"/>
              </a:rPr>
              <a:t>Wikipedia </a:t>
            </a:r>
            <a:r>
              <a:rPr lang="en-US" sz="2000" b="1" u="sng" err="1">
                <a:solidFill>
                  <a:srgbClr val="404040"/>
                </a:solidFill>
                <a:latin typeface="Abadi"/>
                <a:cs typeface="Segoe UI"/>
              </a:rPr>
              <a:t>Webscrape</a:t>
            </a:r>
            <a:r>
              <a:rPr lang="en-US" sz="2000" b="1" u="sng" dirty="0">
                <a:solidFill>
                  <a:srgbClr val="404040"/>
                </a:solidFill>
                <a:latin typeface="Abadi"/>
                <a:cs typeface="Segoe UI"/>
              </a:rPr>
              <a:t> Data Columns:</a:t>
            </a:r>
            <a:endParaRPr lang="en-US" sz="2000" b="1" dirty="0">
              <a:solidFill>
                <a:srgbClr val="000000"/>
              </a:solidFill>
              <a:latin typeface="Abadi"/>
              <a:cs typeface="Segoe UI"/>
            </a:endParaRPr>
          </a:p>
          <a:p>
            <a:pPr marR="837565">
              <a:lnSpc>
                <a:spcPts val="2200"/>
              </a:lnSpc>
              <a:spcBef>
                <a:spcPts val="1440"/>
              </a:spcBef>
            </a:pPr>
            <a:r>
              <a:rPr lang="en-US" sz="2000" dirty="0">
                <a:solidFill>
                  <a:srgbClr val="404040"/>
                </a:solidFill>
                <a:latin typeface="Abadi"/>
                <a:cs typeface="Segoe UI"/>
              </a:rPr>
              <a:t>Flight No., Launch site, Payload, </a:t>
            </a:r>
            <a:r>
              <a:rPr lang="en-US" sz="2000" err="1">
                <a:solidFill>
                  <a:srgbClr val="404040"/>
                </a:solidFill>
                <a:latin typeface="Abadi"/>
                <a:cs typeface="Segoe UI"/>
              </a:rPr>
              <a:t>PayloadMass</a:t>
            </a:r>
            <a:r>
              <a:rPr lang="en-US" sz="2000" dirty="0">
                <a:solidFill>
                  <a:srgbClr val="404040"/>
                </a:solidFill>
                <a:latin typeface="Abadi"/>
                <a:cs typeface="Segoe UI"/>
              </a:rPr>
              <a:t>, Orbit, Customer, Launch outcome, Version  Booster, Booster landing, Date, Time</a:t>
            </a:r>
            <a:endParaRPr lang="en-US" dirty="0">
              <a:latin typeface="Abadi"/>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20422" y="165004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err="1">
                <a:solidFill>
                  <a:schemeClr val="accent3">
                    <a:lumMod val="25000"/>
                  </a:schemeClr>
                </a:solidFill>
                <a:ea typeface="+mn-lt"/>
                <a:cs typeface="+mn-lt"/>
              </a:rPr>
              <a:t>Github</a:t>
            </a:r>
            <a:r>
              <a:rPr lang="en-US" sz="2200">
                <a:solidFill>
                  <a:schemeClr val="accent3">
                    <a:lumMod val="25000"/>
                  </a:schemeClr>
                </a:solidFill>
                <a:ea typeface="+mn-lt"/>
                <a:cs typeface="+mn-lt"/>
              </a:rPr>
              <a:t> </a:t>
            </a:r>
            <a:r>
              <a:rPr lang="en-US" sz="2200" err="1">
                <a:solidFill>
                  <a:schemeClr val="accent3">
                    <a:lumMod val="25000"/>
                  </a:schemeClr>
                </a:solidFill>
                <a:ea typeface="+mn-lt"/>
                <a:cs typeface="+mn-lt"/>
              </a:rPr>
              <a:t>url</a:t>
            </a:r>
            <a:r>
              <a:rPr lang="en-US" sz="2200">
                <a:solidFill>
                  <a:schemeClr val="accent3">
                    <a:lumMod val="25000"/>
                  </a:schemeClr>
                </a:solidFill>
                <a:ea typeface="+mn-lt"/>
                <a:cs typeface="+mn-lt"/>
              </a:rPr>
              <a:t> : </a:t>
            </a:r>
            <a:r>
              <a:rPr lang="en-US" sz="2200" dirty="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https://github.com/alfredbenkut/Applied-DataScience-Capstone/blob/05aa9fd82c641f99601d664400c41e04218c0c68/Week%201%20Introduction/Data%20Collection%20Api%20.ipynb</a:t>
            </a:r>
            <a:endParaRPr lang="en-US" sz="2200" dirty="0">
              <a:solidFill>
                <a:schemeClr val="accent3">
                  <a:lumMod val="25000"/>
                </a:schemeClr>
              </a:solidFill>
              <a:ea typeface="+mn-lt"/>
              <a:cs typeface="+mn-lt"/>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bject 6">
            <a:extLst>
              <a:ext uri="{FF2B5EF4-FFF2-40B4-BE49-F238E27FC236}">
                <a16:creationId xmlns:a16="http://schemas.microsoft.com/office/drawing/2014/main" id="{E4183FA4-0174-3330-BE82-E63238AEB84B}"/>
              </a:ext>
            </a:extLst>
          </p:cNvPr>
          <p:cNvSpPr/>
          <p:nvPr/>
        </p:nvSpPr>
        <p:spPr>
          <a:xfrm rot="5400000">
            <a:off x="7482691" y="1826162"/>
            <a:ext cx="115824" cy="577088"/>
          </a:xfrm>
          <a:prstGeom prst="rect">
            <a:avLst/>
          </a:prstGeom>
          <a:solidFill>
            <a:schemeClr val="accent2">
              <a:lumMod val="60000"/>
              <a:lumOff val="40000"/>
            </a:schemeClr>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solidFill>
                <a:srgbClr val="ED7D31"/>
              </a:solidFill>
            </a:endParaRPr>
          </a:p>
        </p:txBody>
      </p:sp>
      <p:grpSp>
        <p:nvGrpSpPr>
          <p:cNvPr id="7" name="object 7">
            <a:extLst>
              <a:ext uri="{FF2B5EF4-FFF2-40B4-BE49-F238E27FC236}">
                <a16:creationId xmlns:a16="http://schemas.microsoft.com/office/drawing/2014/main" id="{91D49CFB-8033-751E-9C6D-9B2055FBD21D}"/>
              </a:ext>
            </a:extLst>
          </p:cNvPr>
          <p:cNvGrpSpPr/>
          <p:nvPr/>
        </p:nvGrpSpPr>
        <p:grpSpPr>
          <a:xfrm>
            <a:off x="5676391" y="1549400"/>
            <a:ext cx="1851660" cy="1607820"/>
            <a:chOff x="4782311" y="1478280"/>
            <a:chExt cx="1851660" cy="1607820"/>
          </a:xfrm>
        </p:grpSpPr>
        <p:sp>
          <p:nvSpPr>
            <p:cNvPr id="49" name="object 8">
              <a:extLst>
                <a:ext uri="{FF2B5EF4-FFF2-40B4-BE49-F238E27FC236}">
                  <a16:creationId xmlns:a16="http://schemas.microsoft.com/office/drawing/2014/main" id="{A742D364-29EF-DC95-4646-0033CD0E0064}"/>
                </a:ext>
              </a:extLst>
            </p:cNvPr>
            <p:cNvSpPr/>
            <p:nvPr/>
          </p:nvSpPr>
          <p:spPr>
            <a:xfrm>
              <a:off x="5084063" y="1766316"/>
              <a:ext cx="158496" cy="1319784"/>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0" name="object 9">
              <a:extLst>
                <a:ext uri="{FF2B5EF4-FFF2-40B4-BE49-F238E27FC236}">
                  <a16:creationId xmlns:a16="http://schemas.microsoft.com/office/drawing/2014/main" id="{A086AAB1-A289-13F3-ED06-11CAAB491428}"/>
                </a:ext>
              </a:extLst>
            </p:cNvPr>
            <p:cNvSpPr/>
            <p:nvPr/>
          </p:nvSpPr>
          <p:spPr>
            <a:xfrm>
              <a:off x="4782311" y="1478280"/>
              <a:ext cx="1851660" cy="11430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1" name="object 10">
              <a:extLst>
                <a:ext uri="{FF2B5EF4-FFF2-40B4-BE49-F238E27FC236}">
                  <a16:creationId xmlns:a16="http://schemas.microsoft.com/office/drawing/2014/main" id="{DB681F0D-88D9-9289-397C-F4F20E59DEC6}"/>
                </a:ext>
              </a:extLst>
            </p:cNvPr>
            <p:cNvSpPr/>
            <p:nvPr/>
          </p:nvSpPr>
          <p:spPr>
            <a:xfrm>
              <a:off x="4888991" y="1719072"/>
              <a:ext cx="1677923" cy="696467"/>
            </a:xfrm>
            <a:prstGeom prst="rect">
              <a:avLst/>
            </a:prstGeom>
            <a:blipFill>
              <a:blip r:embed="rId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2" name="object 11">
              <a:extLst>
                <a:ext uri="{FF2B5EF4-FFF2-40B4-BE49-F238E27FC236}">
                  <a16:creationId xmlns:a16="http://schemas.microsoft.com/office/drawing/2014/main" id="{3A0A9ED5-850C-28FC-604B-1527E39A6C26}"/>
                </a:ext>
              </a:extLst>
            </p:cNvPr>
            <p:cNvSpPr/>
            <p:nvPr/>
          </p:nvSpPr>
          <p:spPr>
            <a:xfrm>
              <a:off x="4803647" y="1499616"/>
              <a:ext cx="1772411" cy="1063752"/>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8" name="object 12">
            <a:extLst>
              <a:ext uri="{FF2B5EF4-FFF2-40B4-BE49-F238E27FC236}">
                <a16:creationId xmlns:a16="http://schemas.microsoft.com/office/drawing/2014/main" id="{4F286751-CC4B-35CC-A658-B4E7F91AA076}"/>
              </a:ext>
            </a:extLst>
          </p:cNvPr>
          <p:cNvSpPr txBox="1"/>
          <p:nvPr/>
        </p:nvSpPr>
        <p:spPr>
          <a:xfrm>
            <a:off x="5869305" y="1816861"/>
            <a:ext cx="1327150" cy="462915"/>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a:latin typeface="Carlito"/>
              <a:cs typeface="Carlito"/>
            </a:endParaRPr>
          </a:p>
        </p:txBody>
      </p:sp>
      <p:grpSp>
        <p:nvGrpSpPr>
          <p:cNvPr id="9" name="object 13">
            <a:extLst>
              <a:ext uri="{FF2B5EF4-FFF2-40B4-BE49-F238E27FC236}">
                <a16:creationId xmlns:a16="http://schemas.microsoft.com/office/drawing/2014/main" id="{E377B709-B3BA-8749-961E-B2B1711681DC}"/>
              </a:ext>
            </a:extLst>
          </p:cNvPr>
          <p:cNvGrpSpPr/>
          <p:nvPr/>
        </p:nvGrpSpPr>
        <p:grpSpPr>
          <a:xfrm>
            <a:off x="5676391" y="3132327"/>
            <a:ext cx="2004060" cy="1747012"/>
            <a:chOff x="4782311" y="2807207"/>
            <a:chExt cx="1851660" cy="1665732"/>
          </a:xfrm>
        </p:grpSpPr>
        <p:sp>
          <p:nvSpPr>
            <p:cNvPr id="44" name="object 14">
              <a:extLst>
                <a:ext uri="{FF2B5EF4-FFF2-40B4-BE49-F238E27FC236}">
                  <a16:creationId xmlns:a16="http://schemas.microsoft.com/office/drawing/2014/main" id="{329885D2-6449-33DA-C799-7C8D79FC7ECE}"/>
                </a:ext>
              </a:extLst>
            </p:cNvPr>
            <p:cNvSpPr/>
            <p:nvPr/>
          </p:nvSpPr>
          <p:spPr>
            <a:xfrm>
              <a:off x="5062727" y="3073907"/>
              <a:ext cx="237744" cy="1399032"/>
            </a:xfrm>
            <a:prstGeom prst="rect">
              <a:avLst/>
            </a:prstGeom>
            <a:blipFill>
              <a:blip r:embed="rId8"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5" name="object 15">
              <a:extLst>
                <a:ext uri="{FF2B5EF4-FFF2-40B4-BE49-F238E27FC236}">
                  <a16:creationId xmlns:a16="http://schemas.microsoft.com/office/drawing/2014/main" id="{83EF12F9-4F31-ECD5-F205-1E44DB7FC00E}"/>
                </a:ext>
              </a:extLst>
            </p:cNvPr>
            <p:cNvSpPr/>
            <p:nvPr/>
          </p:nvSpPr>
          <p:spPr>
            <a:xfrm>
              <a:off x="5084063" y="3095243"/>
              <a:ext cx="158496" cy="1319784"/>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6" name="object 16">
              <a:extLst>
                <a:ext uri="{FF2B5EF4-FFF2-40B4-BE49-F238E27FC236}">
                  <a16:creationId xmlns:a16="http://schemas.microsoft.com/office/drawing/2014/main" id="{C7F1D3A1-26B9-CBC4-40B7-8D74035E92EE}"/>
                </a:ext>
              </a:extLst>
            </p:cNvPr>
            <p:cNvSpPr/>
            <p:nvPr/>
          </p:nvSpPr>
          <p:spPr>
            <a:xfrm>
              <a:off x="4782311" y="2807207"/>
              <a:ext cx="1851660" cy="11430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7" name="object 17">
              <a:extLst>
                <a:ext uri="{FF2B5EF4-FFF2-40B4-BE49-F238E27FC236}">
                  <a16:creationId xmlns:a16="http://schemas.microsoft.com/office/drawing/2014/main" id="{52C11A23-A641-351D-34ED-94DAD70AF3A0}"/>
                </a:ext>
              </a:extLst>
            </p:cNvPr>
            <p:cNvSpPr/>
            <p:nvPr/>
          </p:nvSpPr>
          <p:spPr>
            <a:xfrm>
              <a:off x="4888991" y="2839211"/>
              <a:ext cx="1677923" cy="1115568"/>
            </a:xfrm>
            <a:prstGeom prst="rect">
              <a:avLst/>
            </a:prstGeom>
            <a:blipFill>
              <a:blip r:embed="rId9"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8" name="object 18">
              <a:extLst>
                <a:ext uri="{FF2B5EF4-FFF2-40B4-BE49-F238E27FC236}">
                  <a16:creationId xmlns:a16="http://schemas.microsoft.com/office/drawing/2014/main" id="{9D8322BA-599E-F4D9-7225-6FFD42EA3D9E}"/>
                </a:ext>
              </a:extLst>
            </p:cNvPr>
            <p:cNvSpPr/>
            <p:nvPr/>
          </p:nvSpPr>
          <p:spPr>
            <a:xfrm>
              <a:off x="4803647" y="2828543"/>
              <a:ext cx="1772411" cy="1063752"/>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0" name="object 19">
            <a:extLst>
              <a:ext uri="{FF2B5EF4-FFF2-40B4-BE49-F238E27FC236}">
                <a16:creationId xmlns:a16="http://schemas.microsoft.com/office/drawing/2014/main" id="{C3EDD469-C185-DB1B-B7DB-463411B09719}"/>
              </a:ext>
            </a:extLst>
          </p:cNvPr>
          <p:cNvSpPr txBox="1"/>
          <p:nvPr/>
        </p:nvSpPr>
        <p:spPr>
          <a:xfrm>
            <a:off x="5869305" y="3160903"/>
            <a:ext cx="1332865" cy="882015"/>
          </a:xfrm>
          <a:prstGeom prst="rect">
            <a:avLst/>
          </a:prstGeom>
        </p:spPr>
        <p:txBody>
          <a:bodyPr vert="horz" wrap="square" lIns="0" tIns="3175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a:latin typeface="Carlito"/>
              <a:cs typeface="Carlito"/>
            </a:endParaRPr>
          </a:p>
        </p:txBody>
      </p:sp>
      <p:grpSp>
        <p:nvGrpSpPr>
          <p:cNvPr id="11" name="object 20">
            <a:extLst>
              <a:ext uri="{FF2B5EF4-FFF2-40B4-BE49-F238E27FC236}">
                <a16:creationId xmlns:a16="http://schemas.microsoft.com/office/drawing/2014/main" id="{B944BC12-C7B6-16AD-2809-E184CF039E48}"/>
              </a:ext>
            </a:extLst>
          </p:cNvPr>
          <p:cNvGrpSpPr/>
          <p:nvPr/>
        </p:nvGrpSpPr>
        <p:grpSpPr>
          <a:xfrm>
            <a:off x="5869431" y="4686299"/>
            <a:ext cx="2790443" cy="1141476"/>
            <a:chOff x="4782311" y="4137659"/>
            <a:chExt cx="2790443" cy="1141476"/>
          </a:xfrm>
        </p:grpSpPr>
        <p:sp>
          <p:nvSpPr>
            <p:cNvPr id="39" name="object 21">
              <a:extLst>
                <a:ext uri="{FF2B5EF4-FFF2-40B4-BE49-F238E27FC236}">
                  <a16:creationId xmlns:a16="http://schemas.microsoft.com/office/drawing/2014/main" id="{63074210-415D-59FF-8AC2-36B0B6E2943E}"/>
                </a:ext>
              </a:extLst>
            </p:cNvPr>
            <p:cNvSpPr/>
            <p:nvPr/>
          </p:nvSpPr>
          <p:spPr>
            <a:xfrm>
              <a:off x="5146547" y="4319015"/>
              <a:ext cx="2426207" cy="239268"/>
            </a:xfrm>
            <a:prstGeom prst="rect">
              <a:avLst/>
            </a:prstGeom>
            <a:blipFill>
              <a:blip r:embed="rId10"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0" name="object 22">
              <a:extLst>
                <a:ext uri="{FF2B5EF4-FFF2-40B4-BE49-F238E27FC236}">
                  <a16:creationId xmlns:a16="http://schemas.microsoft.com/office/drawing/2014/main" id="{0277B0C9-7B56-15D1-2F05-A02904F9524D}"/>
                </a:ext>
              </a:extLst>
            </p:cNvPr>
            <p:cNvSpPr/>
            <p:nvPr/>
          </p:nvSpPr>
          <p:spPr>
            <a:xfrm>
              <a:off x="5167883" y="4340351"/>
              <a:ext cx="2346960" cy="160019"/>
            </a:xfrm>
            <a:prstGeom prst="rect">
              <a:avLst/>
            </a:prstGeom>
            <a:blipFill>
              <a:blip r:embed="rId1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1" name="object 23">
              <a:extLst>
                <a:ext uri="{FF2B5EF4-FFF2-40B4-BE49-F238E27FC236}">
                  <a16:creationId xmlns:a16="http://schemas.microsoft.com/office/drawing/2014/main" id="{9830FAC0-CCCC-EA09-41AB-320EC26E2597}"/>
                </a:ext>
              </a:extLst>
            </p:cNvPr>
            <p:cNvSpPr/>
            <p:nvPr/>
          </p:nvSpPr>
          <p:spPr>
            <a:xfrm>
              <a:off x="4782311" y="4137659"/>
              <a:ext cx="1851660" cy="1141476"/>
            </a:xfrm>
            <a:prstGeom prst="rect">
              <a:avLst/>
            </a:prstGeom>
            <a:blipFill>
              <a:blip r:embed="rId1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2" name="object 24">
              <a:extLst>
                <a:ext uri="{FF2B5EF4-FFF2-40B4-BE49-F238E27FC236}">
                  <a16:creationId xmlns:a16="http://schemas.microsoft.com/office/drawing/2014/main" id="{772876E1-21FB-1B1F-D926-C5494975BCDB}"/>
                </a:ext>
              </a:extLst>
            </p:cNvPr>
            <p:cNvSpPr/>
            <p:nvPr/>
          </p:nvSpPr>
          <p:spPr>
            <a:xfrm>
              <a:off x="4850891" y="4273295"/>
              <a:ext cx="1755648" cy="905256"/>
            </a:xfrm>
            <a:prstGeom prst="rect">
              <a:avLst/>
            </a:prstGeom>
            <a:blipFill>
              <a:blip r:embed="rId1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43" name="object 25">
              <a:extLst>
                <a:ext uri="{FF2B5EF4-FFF2-40B4-BE49-F238E27FC236}">
                  <a16:creationId xmlns:a16="http://schemas.microsoft.com/office/drawing/2014/main" id="{E1B6D099-6EDB-3C7E-31DB-791AC81A64AD}"/>
                </a:ext>
              </a:extLst>
            </p:cNvPr>
            <p:cNvSpPr/>
            <p:nvPr/>
          </p:nvSpPr>
          <p:spPr>
            <a:xfrm>
              <a:off x="4803647" y="4158995"/>
              <a:ext cx="1772411" cy="1062227"/>
            </a:xfrm>
            <a:prstGeom prst="rect">
              <a:avLst/>
            </a:prstGeom>
            <a:blipFill>
              <a:blip r:embed="rId1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2" name="object 26">
            <a:extLst>
              <a:ext uri="{FF2B5EF4-FFF2-40B4-BE49-F238E27FC236}">
                <a16:creationId xmlns:a16="http://schemas.microsoft.com/office/drawing/2014/main" id="{59FC1F45-3E11-04B9-2705-4C50103D93A2}"/>
              </a:ext>
            </a:extLst>
          </p:cNvPr>
          <p:cNvSpPr txBox="1"/>
          <p:nvPr/>
        </p:nvSpPr>
        <p:spPr>
          <a:xfrm>
            <a:off x="6095365" y="4889880"/>
            <a:ext cx="1403985" cy="664845"/>
          </a:xfrm>
          <a:prstGeom prst="rect">
            <a:avLst/>
          </a:prstGeom>
        </p:spPr>
        <p:txBody>
          <a:bodyPr vert="horz" wrap="square" lIns="0" tIns="3556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13" name="object 27">
            <a:extLst>
              <a:ext uri="{FF2B5EF4-FFF2-40B4-BE49-F238E27FC236}">
                <a16:creationId xmlns:a16="http://schemas.microsoft.com/office/drawing/2014/main" id="{8C2603D5-754F-E728-966F-A8027744AA88}"/>
              </a:ext>
            </a:extLst>
          </p:cNvPr>
          <p:cNvGrpSpPr/>
          <p:nvPr/>
        </p:nvGrpSpPr>
        <p:grpSpPr>
          <a:xfrm>
            <a:off x="8176260" y="3561587"/>
            <a:ext cx="1859280" cy="2205228"/>
            <a:chOff x="7139940" y="3073907"/>
            <a:chExt cx="1859280" cy="2205228"/>
          </a:xfrm>
        </p:grpSpPr>
        <p:sp>
          <p:nvSpPr>
            <p:cNvPr id="34" name="object 28">
              <a:extLst>
                <a:ext uri="{FF2B5EF4-FFF2-40B4-BE49-F238E27FC236}">
                  <a16:creationId xmlns:a16="http://schemas.microsoft.com/office/drawing/2014/main" id="{B9E736D8-941A-86B0-CAEA-3D01BEFBF30E}"/>
                </a:ext>
              </a:extLst>
            </p:cNvPr>
            <p:cNvSpPr/>
            <p:nvPr/>
          </p:nvSpPr>
          <p:spPr>
            <a:xfrm>
              <a:off x="7418832" y="3073907"/>
              <a:ext cx="239268" cy="1399032"/>
            </a:xfrm>
            <a:prstGeom prst="rect">
              <a:avLst/>
            </a:prstGeom>
            <a:blipFill>
              <a:blip r:embed="rId1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5" name="object 29">
              <a:extLst>
                <a:ext uri="{FF2B5EF4-FFF2-40B4-BE49-F238E27FC236}">
                  <a16:creationId xmlns:a16="http://schemas.microsoft.com/office/drawing/2014/main" id="{3045DD7B-A4FC-39D9-DD67-EC3A0F90AA93}"/>
                </a:ext>
              </a:extLst>
            </p:cNvPr>
            <p:cNvSpPr/>
            <p:nvPr/>
          </p:nvSpPr>
          <p:spPr>
            <a:xfrm>
              <a:off x="7440168" y="3095243"/>
              <a:ext cx="160020" cy="1319784"/>
            </a:xfrm>
            <a:prstGeom prst="rect">
              <a:avLst/>
            </a:prstGeom>
            <a:blipFill>
              <a:blip r:embed="rId1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6" name="object 30">
              <a:extLst>
                <a:ext uri="{FF2B5EF4-FFF2-40B4-BE49-F238E27FC236}">
                  <a16:creationId xmlns:a16="http://schemas.microsoft.com/office/drawing/2014/main" id="{56601C7B-54C0-0968-DA68-566B42445799}"/>
                </a:ext>
              </a:extLst>
            </p:cNvPr>
            <p:cNvSpPr/>
            <p:nvPr/>
          </p:nvSpPr>
          <p:spPr>
            <a:xfrm>
              <a:off x="7139940" y="4137659"/>
              <a:ext cx="1851659" cy="1141476"/>
            </a:xfrm>
            <a:prstGeom prst="rect">
              <a:avLst/>
            </a:prstGeom>
            <a:blipFill>
              <a:blip r:embed="rId1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7" name="object 31">
              <a:extLst>
                <a:ext uri="{FF2B5EF4-FFF2-40B4-BE49-F238E27FC236}">
                  <a16:creationId xmlns:a16="http://schemas.microsoft.com/office/drawing/2014/main" id="{7380FBA6-73C5-B94D-7D77-EC2FE837D265}"/>
                </a:ext>
              </a:extLst>
            </p:cNvPr>
            <p:cNvSpPr/>
            <p:nvPr/>
          </p:nvSpPr>
          <p:spPr>
            <a:xfrm>
              <a:off x="7173468" y="4378451"/>
              <a:ext cx="1825752" cy="694944"/>
            </a:xfrm>
            <a:prstGeom prst="rect">
              <a:avLst/>
            </a:prstGeom>
            <a:blipFill>
              <a:blip r:embed="rId1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8" name="object 32">
              <a:extLst>
                <a:ext uri="{FF2B5EF4-FFF2-40B4-BE49-F238E27FC236}">
                  <a16:creationId xmlns:a16="http://schemas.microsoft.com/office/drawing/2014/main" id="{CD94E0D4-A879-01E2-37EB-55C7381E45B7}"/>
                </a:ext>
              </a:extLst>
            </p:cNvPr>
            <p:cNvSpPr/>
            <p:nvPr/>
          </p:nvSpPr>
          <p:spPr>
            <a:xfrm>
              <a:off x="7161276" y="4158995"/>
              <a:ext cx="1772412" cy="1062227"/>
            </a:xfrm>
            <a:prstGeom prst="rect">
              <a:avLst/>
            </a:prstGeom>
            <a:blipFill>
              <a:blip r:embed="rId1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4" name="object 33">
            <a:extLst>
              <a:ext uri="{FF2B5EF4-FFF2-40B4-BE49-F238E27FC236}">
                <a16:creationId xmlns:a16="http://schemas.microsoft.com/office/drawing/2014/main" id="{2698A65C-B23F-858F-363B-43DF07D6831E}"/>
              </a:ext>
            </a:extLst>
          </p:cNvPr>
          <p:cNvSpPr txBox="1"/>
          <p:nvPr/>
        </p:nvSpPr>
        <p:spPr>
          <a:xfrm>
            <a:off x="8367521" y="4770882"/>
            <a:ext cx="1483995" cy="462915"/>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15" name="object 34">
            <a:extLst>
              <a:ext uri="{FF2B5EF4-FFF2-40B4-BE49-F238E27FC236}">
                <a16:creationId xmlns:a16="http://schemas.microsoft.com/office/drawing/2014/main" id="{299BB4A5-A23E-1D71-FEFF-275ABAD790DC}"/>
              </a:ext>
            </a:extLst>
          </p:cNvPr>
          <p:cNvGrpSpPr/>
          <p:nvPr/>
        </p:nvGrpSpPr>
        <p:grpSpPr>
          <a:xfrm>
            <a:off x="8135620" y="1836419"/>
            <a:ext cx="1868423" cy="2205228"/>
            <a:chOff x="7139940" y="1744979"/>
            <a:chExt cx="1868423" cy="2205228"/>
          </a:xfrm>
        </p:grpSpPr>
        <p:sp>
          <p:nvSpPr>
            <p:cNvPr id="29" name="object 35">
              <a:extLst>
                <a:ext uri="{FF2B5EF4-FFF2-40B4-BE49-F238E27FC236}">
                  <a16:creationId xmlns:a16="http://schemas.microsoft.com/office/drawing/2014/main" id="{3FB6FEFF-19AC-DC56-5E7A-46924C5200A4}"/>
                </a:ext>
              </a:extLst>
            </p:cNvPr>
            <p:cNvSpPr/>
            <p:nvPr/>
          </p:nvSpPr>
          <p:spPr>
            <a:xfrm>
              <a:off x="7418832" y="1744979"/>
              <a:ext cx="239268" cy="1399032"/>
            </a:xfrm>
            <a:prstGeom prst="rect">
              <a:avLst/>
            </a:prstGeom>
            <a:blipFill>
              <a:blip r:embed="rId1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0" name="object 36">
              <a:extLst>
                <a:ext uri="{FF2B5EF4-FFF2-40B4-BE49-F238E27FC236}">
                  <a16:creationId xmlns:a16="http://schemas.microsoft.com/office/drawing/2014/main" id="{A3CFB7AF-DEBE-9322-2235-FE88049927C1}"/>
                </a:ext>
              </a:extLst>
            </p:cNvPr>
            <p:cNvSpPr/>
            <p:nvPr/>
          </p:nvSpPr>
          <p:spPr>
            <a:xfrm>
              <a:off x="7440168" y="1766315"/>
              <a:ext cx="160020" cy="1319784"/>
            </a:xfrm>
            <a:prstGeom prst="rect">
              <a:avLst/>
            </a:prstGeom>
            <a:blipFill>
              <a:blip r:embed="rId1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1" name="object 37">
              <a:extLst>
                <a:ext uri="{FF2B5EF4-FFF2-40B4-BE49-F238E27FC236}">
                  <a16:creationId xmlns:a16="http://schemas.microsoft.com/office/drawing/2014/main" id="{EE78DB21-8D01-1147-864A-6411A8292D6F}"/>
                </a:ext>
              </a:extLst>
            </p:cNvPr>
            <p:cNvSpPr/>
            <p:nvPr/>
          </p:nvSpPr>
          <p:spPr>
            <a:xfrm>
              <a:off x="7139940" y="2807207"/>
              <a:ext cx="1851659" cy="11430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2" name="object 38">
              <a:extLst>
                <a:ext uri="{FF2B5EF4-FFF2-40B4-BE49-F238E27FC236}">
                  <a16:creationId xmlns:a16="http://schemas.microsoft.com/office/drawing/2014/main" id="{7ECEC44E-D37C-7568-16EB-67957275340E}"/>
                </a:ext>
              </a:extLst>
            </p:cNvPr>
            <p:cNvSpPr/>
            <p:nvPr/>
          </p:nvSpPr>
          <p:spPr>
            <a:xfrm>
              <a:off x="7164324" y="3047999"/>
              <a:ext cx="1844039" cy="696468"/>
            </a:xfrm>
            <a:prstGeom prst="rect">
              <a:avLst/>
            </a:prstGeom>
            <a:blipFill>
              <a:blip r:embed="rId18"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3" name="object 39">
              <a:extLst>
                <a:ext uri="{FF2B5EF4-FFF2-40B4-BE49-F238E27FC236}">
                  <a16:creationId xmlns:a16="http://schemas.microsoft.com/office/drawing/2014/main" id="{9E254991-97A6-4CFF-2DD8-44AB26CCE198}"/>
                </a:ext>
              </a:extLst>
            </p:cNvPr>
            <p:cNvSpPr/>
            <p:nvPr/>
          </p:nvSpPr>
          <p:spPr>
            <a:xfrm>
              <a:off x="7161276" y="2828543"/>
              <a:ext cx="1772412" cy="1063752"/>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6" name="object 40">
            <a:extLst>
              <a:ext uri="{FF2B5EF4-FFF2-40B4-BE49-F238E27FC236}">
                <a16:creationId xmlns:a16="http://schemas.microsoft.com/office/drawing/2014/main" id="{693DFC0E-9840-9555-FA9C-954B62532BEE}"/>
              </a:ext>
            </a:extLst>
          </p:cNvPr>
          <p:cNvSpPr txBox="1"/>
          <p:nvPr/>
        </p:nvSpPr>
        <p:spPr>
          <a:xfrm>
            <a:off x="8256778" y="3187445"/>
            <a:ext cx="1492885" cy="462915"/>
          </a:xfrm>
          <a:prstGeom prst="rect">
            <a:avLst/>
          </a:prstGeom>
        </p:spPr>
        <p:txBody>
          <a:bodyPr vert="horz" wrap="square" lIns="0" tIns="36195"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17" name="object 41">
            <a:extLst>
              <a:ext uri="{FF2B5EF4-FFF2-40B4-BE49-F238E27FC236}">
                <a16:creationId xmlns:a16="http://schemas.microsoft.com/office/drawing/2014/main" id="{D4CBF8AB-DE4E-1C1E-02F9-FF72E6C5D1C6}"/>
              </a:ext>
            </a:extLst>
          </p:cNvPr>
          <p:cNvGrpSpPr/>
          <p:nvPr/>
        </p:nvGrpSpPr>
        <p:grpSpPr>
          <a:xfrm>
            <a:off x="7678420" y="1529080"/>
            <a:ext cx="2790443" cy="1143000"/>
            <a:chOff x="7139940" y="1478280"/>
            <a:chExt cx="2790443" cy="1143000"/>
          </a:xfrm>
        </p:grpSpPr>
        <p:sp>
          <p:nvSpPr>
            <p:cNvPr id="24" name="object 42">
              <a:extLst>
                <a:ext uri="{FF2B5EF4-FFF2-40B4-BE49-F238E27FC236}">
                  <a16:creationId xmlns:a16="http://schemas.microsoft.com/office/drawing/2014/main" id="{207DDDF0-B6AC-4536-8F21-D6655C922863}"/>
                </a:ext>
              </a:extLst>
            </p:cNvPr>
            <p:cNvSpPr/>
            <p:nvPr/>
          </p:nvSpPr>
          <p:spPr>
            <a:xfrm>
              <a:off x="7504176" y="1661160"/>
              <a:ext cx="2426207" cy="237744"/>
            </a:xfrm>
            <a:prstGeom prst="rect">
              <a:avLst/>
            </a:prstGeom>
            <a:blipFill>
              <a:blip r:embed="rId19"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5" name="object 43">
              <a:extLst>
                <a:ext uri="{FF2B5EF4-FFF2-40B4-BE49-F238E27FC236}">
                  <a16:creationId xmlns:a16="http://schemas.microsoft.com/office/drawing/2014/main" id="{77610827-805C-71D3-867A-774881BE5088}"/>
                </a:ext>
              </a:extLst>
            </p:cNvPr>
            <p:cNvSpPr/>
            <p:nvPr/>
          </p:nvSpPr>
          <p:spPr>
            <a:xfrm>
              <a:off x="7525512" y="1682496"/>
              <a:ext cx="2346959" cy="158496"/>
            </a:xfrm>
            <a:prstGeom prst="rect">
              <a:avLst/>
            </a:prstGeom>
            <a:blipFill>
              <a:blip r:embed="rId20"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6" name="object 44">
              <a:extLst>
                <a:ext uri="{FF2B5EF4-FFF2-40B4-BE49-F238E27FC236}">
                  <a16:creationId xmlns:a16="http://schemas.microsoft.com/office/drawing/2014/main" id="{57AE78AB-4AF6-81C8-FCF3-A5ACAB25BDA1}"/>
                </a:ext>
              </a:extLst>
            </p:cNvPr>
            <p:cNvSpPr/>
            <p:nvPr/>
          </p:nvSpPr>
          <p:spPr>
            <a:xfrm>
              <a:off x="7139940" y="1478280"/>
              <a:ext cx="1851659" cy="11430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7" name="object 45">
              <a:extLst>
                <a:ext uri="{FF2B5EF4-FFF2-40B4-BE49-F238E27FC236}">
                  <a16:creationId xmlns:a16="http://schemas.microsoft.com/office/drawing/2014/main" id="{D01492DD-F496-87BC-C912-84292D6B93CA}"/>
                </a:ext>
              </a:extLst>
            </p:cNvPr>
            <p:cNvSpPr/>
            <p:nvPr/>
          </p:nvSpPr>
          <p:spPr>
            <a:xfrm>
              <a:off x="7226808" y="1615440"/>
              <a:ext cx="1717548" cy="903731"/>
            </a:xfrm>
            <a:prstGeom prst="rect">
              <a:avLst/>
            </a:prstGeom>
            <a:blipFill>
              <a:blip r:embed="rId2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8" name="object 46">
              <a:extLst>
                <a:ext uri="{FF2B5EF4-FFF2-40B4-BE49-F238E27FC236}">
                  <a16:creationId xmlns:a16="http://schemas.microsoft.com/office/drawing/2014/main" id="{BCAF5210-E109-CC61-997C-739499BF3CB4}"/>
                </a:ext>
              </a:extLst>
            </p:cNvPr>
            <p:cNvSpPr/>
            <p:nvPr/>
          </p:nvSpPr>
          <p:spPr>
            <a:xfrm>
              <a:off x="7161276" y="1499616"/>
              <a:ext cx="1772412" cy="1063752"/>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18" name="object 47">
            <a:extLst>
              <a:ext uri="{FF2B5EF4-FFF2-40B4-BE49-F238E27FC236}">
                <a16:creationId xmlns:a16="http://schemas.microsoft.com/office/drawing/2014/main" id="{95C6A946-ED44-7017-700F-D5685547543B}"/>
              </a:ext>
            </a:extLst>
          </p:cNvPr>
          <p:cNvSpPr txBox="1">
            <a:spLocks noGrp="1"/>
          </p:cNvSpPr>
          <p:nvPr/>
        </p:nvSpPr>
        <p:spPr>
          <a:xfrm>
            <a:off x="7841741" y="1650745"/>
            <a:ext cx="1373505" cy="689932"/>
          </a:xfrm>
          <a:prstGeom prst="rect">
            <a:avLst/>
          </a:prstGeom>
        </p:spPr>
        <p:txBody>
          <a:bodyPr vert="horz" wrap="square" lIns="0" tIns="35560" rIns="0" bIns="0" rtlCol="0">
            <a:spAutoFit/>
          </a:bodyPr>
          <a:lstStyle>
            <a:lvl1pPr>
              <a:defRPr sz="4800" b="0" i="0">
                <a:solidFill>
                  <a:srgbClr val="404040"/>
                </a:solidFill>
                <a:latin typeface="Arial"/>
                <a:ea typeface="+mj-ea"/>
                <a:cs typeface="Arial"/>
              </a:defRPr>
            </a:lvl1pPr>
          </a:lstStyle>
          <a:p>
            <a:pPr marL="12700" marR="5080" algn="ctr">
              <a:lnSpc>
                <a:spcPts val="1650"/>
              </a:lnSpc>
              <a:spcBef>
                <a:spcPts val="280"/>
              </a:spcBef>
            </a:pPr>
            <a:r>
              <a:rPr sz="1500" spc="-5" dirty="0">
                <a:solidFill>
                  <a:srgbClr val="FFFFFF"/>
                </a:solidFill>
                <a:latin typeface="Carlito"/>
                <a:cs typeface="Carlito"/>
              </a:rPr>
              <a:t>Filter </a:t>
            </a:r>
            <a:r>
              <a:rPr sz="1500" spc="-10" dirty="0">
                <a:solidFill>
                  <a:srgbClr val="FFFFFF"/>
                </a:solidFill>
                <a:latin typeface="Carlito"/>
                <a:cs typeface="Carlito"/>
              </a:rPr>
              <a:t>data to</a:t>
            </a:r>
            <a:r>
              <a:rPr sz="1500" spc="-204" dirty="0">
                <a:solidFill>
                  <a:srgbClr val="FFFFFF"/>
                </a:solidFill>
                <a:latin typeface="Carlito"/>
                <a:cs typeface="Carlito"/>
              </a:rPr>
              <a:t> </a:t>
            </a:r>
            <a:r>
              <a:rPr sz="1500" spc="-5" dirty="0">
                <a:solidFill>
                  <a:srgbClr val="FFFFFF"/>
                </a:solidFill>
                <a:latin typeface="Carlito"/>
                <a:cs typeface="Carlito"/>
              </a:rPr>
              <a:t>only  </a:t>
            </a:r>
            <a:r>
              <a:rPr sz="1500" dirty="0">
                <a:solidFill>
                  <a:srgbClr val="FFFFFF"/>
                </a:solidFill>
                <a:latin typeface="Carlito"/>
                <a:cs typeface="Carlito"/>
              </a:rPr>
              <a:t>include </a:t>
            </a:r>
            <a:r>
              <a:rPr sz="1500" spc="-20" dirty="0">
                <a:solidFill>
                  <a:srgbClr val="FFFFFF"/>
                </a:solidFill>
                <a:latin typeface="Carlito"/>
                <a:cs typeface="Carlito"/>
              </a:rPr>
              <a:t>Falcon </a:t>
            </a:r>
            <a:r>
              <a:rPr sz="1500" dirty="0">
                <a:solidFill>
                  <a:srgbClr val="FFFFFF"/>
                </a:solidFill>
                <a:latin typeface="Carlito"/>
                <a:cs typeface="Carlito"/>
              </a:rPr>
              <a:t>9  launches</a:t>
            </a:r>
            <a:endParaRPr sz="1500">
              <a:latin typeface="Carlito"/>
              <a:cs typeface="Carlito"/>
            </a:endParaRPr>
          </a:p>
        </p:txBody>
      </p:sp>
      <p:grpSp>
        <p:nvGrpSpPr>
          <p:cNvPr id="19" name="object 48">
            <a:extLst>
              <a:ext uri="{FF2B5EF4-FFF2-40B4-BE49-F238E27FC236}">
                <a16:creationId xmlns:a16="http://schemas.microsoft.com/office/drawing/2014/main" id="{A3FCE4E1-29A1-EE79-F6C2-BE804C2BCD1E}"/>
              </a:ext>
            </a:extLst>
          </p:cNvPr>
          <p:cNvGrpSpPr/>
          <p:nvPr/>
        </p:nvGrpSpPr>
        <p:grpSpPr>
          <a:xfrm>
            <a:off x="9912603" y="1478280"/>
            <a:ext cx="1894331" cy="1143000"/>
            <a:chOff x="9496043" y="1478280"/>
            <a:chExt cx="1894331" cy="1143000"/>
          </a:xfrm>
        </p:grpSpPr>
        <p:sp>
          <p:nvSpPr>
            <p:cNvPr id="21" name="object 49">
              <a:extLst>
                <a:ext uri="{FF2B5EF4-FFF2-40B4-BE49-F238E27FC236}">
                  <a16:creationId xmlns:a16="http://schemas.microsoft.com/office/drawing/2014/main" id="{A1EFE61B-6AD2-78EA-4DC6-095C019AD715}"/>
                </a:ext>
              </a:extLst>
            </p:cNvPr>
            <p:cNvSpPr/>
            <p:nvPr/>
          </p:nvSpPr>
          <p:spPr>
            <a:xfrm>
              <a:off x="9496043" y="1478280"/>
              <a:ext cx="1851659" cy="1143000"/>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2" name="object 50">
              <a:extLst>
                <a:ext uri="{FF2B5EF4-FFF2-40B4-BE49-F238E27FC236}">
                  <a16:creationId xmlns:a16="http://schemas.microsoft.com/office/drawing/2014/main" id="{24B18724-7F95-2C45-56F6-012A52C56AA4}"/>
                </a:ext>
              </a:extLst>
            </p:cNvPr>
            <p:cNvSpPr/>
            <p:nvPr/>
          </p:nvSpPr>
          <p:spPr>
            <a:xfrm>
              <a:off x="9497567" y="1615440"/>
              <a:ext cx="1892807" cy="903731"/>
            </a:xfrm>
            <a:prstGeom prst="rect">
              <a:avLst/>
            </a:prstGeom>
            <a:blipFill>
              <a:blip r:embed="rId2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3" name="object 51">
              <a:extLst>
                <a:ext uri="{FF2B5EF4-FFF2-40B4-BE49-F238E27FC236}">
                  <a16:creationId xmlns:a16="http://schemas.microsoft.com/office/drawing/2014/main" id="{8646FD54-1846-6237-4C9D-9425F851F472}"/>
                </a:ext>
              </a:extLst>
            </p:cNvPr>
            <p:cNvSpPr/>
            <p:nvPr/>
          </p:nvSpPr>
          <p:spPr>
            <a:xfrm>
              <a:off x="9517379" y="1499616"/>
              <a:ext cx="1772412" cy="1063752"/>
            </a:xfrm>
            <a:prstGeom prst="rect">
              <a:avLst/>
            </a:prstGeom>
            <a:blipFill>
              <a:blip r:embed="rId2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sp>
        <p:nvSpPr>
          <p:cNvPr id="20" name="object 52">
            <a:extLst>
              <a:ext uri="{FF2B5EF4-FFF2-40B4-BE49-F238E27FC236}">
                <a16:creationId xmlns:a16="http://schemas.microsoft.com/office/drawing/2014/main" id="{E54679FE-1760-1C14-A86D-9C07A66415BF}"/>
              </a:ext>
            </a:extLst>
          </p:cNvPr>
          <p:cNvSpPr txBox="1"/>
          <p:nvPr/>
        </p:nvSpPr>
        <p:spPr>
          <a:xfrm>
            <a:off x="10087356" y="1681225"/>
            <a:ext cx="1539240" cy="670560"/>
          </a:xfrm>
          <a:prstGeom prst="rect">
            <a:avLst/>
          </a:prstGeom>
        </p:spPr>
        <p:txBody>
          <a:bodyPr vert="horz" wrap="square" lIns="0" tIns="3302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grpSp>
        <p:nvGrpSpPr>
          <p:cNvPr id="5" name="object 6">
            <a:extLst>
              <a:ext uri="{FF2B5EF4-FFF2-40B4-BE49-F238E27FC236}">
                <a16:creationId xmlns:a16="http://schemas.microsoft.com/office/drawing/2014/main" id="{9F125B7E-7875-DDE9-B56D-16D52CC1CF85}"/>
              </a:ext>
            </a:extLst>
          </p:cNvPr>
          <p:cNvGrpSpPr/>
          <p:nvPr/>
        </p:nvGrpSpPr>
        <p:grpSpPr>
          <a:xfrm>
            <a:off x="5002640" y="1529660"/>
            <a:ext cx="2719251" cy="1980547"/>
            <a:chOff x="5111496" y="713231"/>
            <a:chExt cx="2621280" cy="2318005"/>
          </a:xfrm>
        </p:grpSpPr>
        <p:sp>
          <p:nvSpPr>
            <p:cNvPr id="42" name="object 7">
              <a:extLst>
                <a:ext uri="{FF2B5EF4-FFF2-40B4-BE49-F238E27FC236}">
                  <a16:creationId xmlns:a16="http://schemas.microsoft.com/office/drawing/2014/main" id="{FB505261-AEA6-E00A-AE0D-40000375962F}"/>
                </a:ext>
              </a:extLst>
            </p:cNvPr>
            <p:cNvSpPr/>
            <p:nvPr/>
          </p:nvSpPr>
          <p:spPr>
            <a:xfrm>
              <a:off x="5506212" y="1098804"/>
              <a:ext cx="304800" cy="1932432"/>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43" name="object 8">
              <a:extLst>
                <a:ext uri="{FF2B5EF4-FFF2-40B4-BE49-F238E27FC236}">
                  <a16:creationId xmlns:a16="http://schemas.microsoft.com/office/drawing/2014/main" id="{22287B3A-90FB-F07C-9F36-82F215015BCE}"/>
                </a:ext>
              </a:extLst>
            </p:cNvPr>
            <p:cNvSpPr/>
            <p:nvPr/>
          </p:nvSpPr>
          <p:spPr>
            <a:xfrm>
              <a:off x="5527548" y="1110995"/>
              <a:ext cx="225551" cy="1862327"/>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44" name="object 9">
              <a:extLst>
                <a:ext uri="{FF2B5EF4-FFF2-40B4-BE49-F238E27FC236}">
                  <a16:creationId xmlns:a16="http://schemas.microsoft.com/office/drawing/2014/main" id="{4860A36F-6782-F7A4-65B6-734595359E5B}"/>
                </a:ext>
              </a:extLst>
            </p:cNvPr>
            <p:cNvSpPr/>
            <p:nvPr/>
          </p:nvSpPr>
          <p:spPr>
            <a:xfrm>
              <a:off x="5111496" y="713231"/>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45" name="object 10">
              <a:extLst>
                <a:ext uri="{FF2B5EF4-FFF2-40B4-BE49-F238E27FC236}">
                  <a16:creationId xmlns:a16="http://schemas.microsoft.com/office/drawing/2014/main" id="{AEEC72BD-1647-EEE9-2DF8-832B350FEF5C}"/>
                </a:ext>
              </a:extLst>
            </p:cNvPr>
            <p:cNvSpPr/>
            <p:nvPr/>
          </p:nvSpPr>
          <p:spPr>
            <a:xfrm>
              <a:off x="5134356" y="1037843"/>
              <a:ext cx="2598420" cy="981455"/>
            </a:xfrm>
            <a:prstGeom prst="rect">
              <a:avLst/>
            </a:prstGeom>
            <a:blipFill>
              <a:blip r:embed="rId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46" name="object 11">
              <a:extLst>
                <a:ext uri="{FF2B5EF4-FFF2-40B4-BE49-F238E27FC236}">
                  <a16:creationId xmlns:a16="http://schemas.microsoft.com/office/drawing/2014/main" id="{D42F317C-ACF0-2DC8-C4F8-2809C307AE75}"/>
                </a:ext>
              </a:extLst>
            </p:cNvPr>
            <p:cNvSpPr/>
            <p:nvPr/>
          </p:nvSpPr>
          <p:spPr>
            <a:xfrm>
              <a:off x="5132832" y="734567"/>
              <a:ext cx="2500884" cy="1501139"/>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grpSp>
      <p:sp>
        <p:nvSpPr>
          <p:cNvPr id="7" name="object 12">
            <a:extLst>
              <a:ext uri="{FF2B5EF4-FFF2-40B4-BE49-F238E27FC236}">
                <a16:creationId xmlns:a16="http://schemas.microsoft.com/office/drawing/2014/main" id="{3499B4F7-A369-56AA-0E24-C785991E98BC}"/>
              </a:ext>
            </a:extLst>
          </p:cNvPr>
          <p:cNvSpPr txBox="1"/>
          <p:nvPr/>
        </p:nvSpPr>
        <p:spPr>
          <a:xfrm>
            <a:off x="5379884" y="1789937"/>
            <a:ext cx="1980021" cy="634148"/>
          </a:xfrm>
          <a:prstGeom prst="rect">
            <a:avLst/>
          </a:prstGeom>
        </p:spPr>
        <p:txBody>
          <a:bodyPr vert="horz" wrap="square" lIns="0" tIns="1206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520"/>
              </a:lnSpc>
              <a:spcBef>
                <a:spcPts val="95"/>
              </a:spcBef>
            </a:pPr>
            <a:r>
              <a:rPr spc="-25" dirty="0">
                <a:solidFill>
                  <a:srgbClr val="FFFFFF"/>
                </a:solidFill>
                <a:latin typeface="Abadi"/>
                <a:cs typeface="Carlito"/>
              </a:rPr>
              <a:t>Request</a:t>
            </a:r>
            <a:r>
              <a:rPr spc="-114" dirty="0">
                <a:solidFill>
                  <a:srgbClr val="FFFFFF"/>
                </a:solidFill>
                <a:latin typeface="Abadi"/>
                <a:cs typeface="Carlito"/>
              </a:rPr>
              <a:t> </a:t>
            </a:r>
            <a:r>
              <a:rPr spc="-5" dirty="0">
                <a:solidFill>
                  <a:srgbClr val="FFFFFF"/>
                </a:solidFill>
                <a:latin typeface="Abadi"/>
                <a:cs typeface="Carlito"/>
              </a:rPr>
              <a:t>Wikipedia</a:t>
            </a:r>
            <a:endParaRPr lang="en-US">
              <a:latin typeface="Abadi"/>
              <a:cs typeface="Carlito"/>
            </a:endParaRPr>
          </a:p>
          <a:p>
            <a:pPr marL="13335" algn="ctr">
              <a:lnSpc>
                <a:spcPts val="2520"/>
              </a:lnSpc>
            </a:pPr>
            <a:r>
              <a:rPr spc="-25" dirty="0">
                <a:solidFill>
                  <a:srgbClr val="FFFFFF"/>
                </a:solidFill>
                <a:latin typeface="Abadi"/>
                <a:cs typeface="Carlito"/>
              </a:rPr>
              <a:t>html</a:t>
            </a:r>
            <a:endParaRPr>
              <a:latin typeface="Abadi"/>
              <a:cs typeface="Carlito"/>
            </a:endParaRPr>
          </a:p>
        </p:txBody>
      </p:sp>
      <p:grpSp>
        <p:nvGrpSpPr>
          <p:cNvPr id="8" name="object 13">
            <a:extLst>
              <a:ext uri="{FF2B5EF4-FFF2-40B4-BE49-F238E27FC236}">
                <a16:creationId xmlns:a16="http://schemas.microsoft.com/office/drawing/2014/main" id="{508DD6B2-0D2C-CB82-DA14-DC74E17E3447}"/>
              </a:ext>
            </a:extLst>
          </p:cNvPr>
          <p:cNvGrpSpPr/>
          <p:nvPr/>
        </p:nvGrpSpPr>
        <p:grpSpPr>
          <a:xfrm>
            <a:off x="5013525" y="3405705"/>
            <a:ext cx="2688988" cy="1817261"/>
            <a:chOff x="5111496" y="2589276"/>
            <a:chExt cx="2580131" cy="2318004"/>
          </a:xfrm>
        </p:grpSpPr>
        <p:sp>
          <p:nvSpPr>
            <p:cNvPr id="37" name="object 14">
              <a:extLst>
                <a:ext uri="{FF2B5EF4-FFF2-40B4-BE49-F238E27FC236}">
                  <a16:creationId xmlns:a16="http://schemas.microsoft.com/office/drawing/2014/main" id="{D22E354C-E003-7A4D-D840-AA02790E0C2F}"/>
                </a:ext>
              </a:extLst>
            </p:cNvPr>
            <p:cNvSpPr/>
            <p:nvPr/>
          </p:nvSpPr>
          <p:spPr>
            <a:xfrm>
              <a:off x="5506212" y="2965704"/>
              <a:ext cx="304800" cy="1941576"/>
            </a:xfrm>
            <a:prstGeom prst="rect">
              <a:avLst/>
            </a:prstGeom>
            <a:blipFill>
              <a:blip r:embed="rId8"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38" name="object 15">
              <a:extLst>
                <a:ext uri="{FF2B5EF4-FFF2-40B4-BE49-F238E27FC236}">
                  <a16:creationId xmlns:a16="http://schemas.microsoft.com/office/drawing/2014/main" id="{2B8E985E-2359-A662-B522-4B3BB3D327BB}"/>
                </a:ext>
              </a:extLst>
            </p:cNvPr>
            <p:cNvSpPr/>
            <p:nvPr/>
          </p:nvSpPr>
          <p:spPr>
            <a:xfrm>
              <a:off x="5527548" y="2987040"/>
              <a:ext cx="225551" cy="1862327"/>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39" name="object 16">
              <a:extLst>
                <a:ext uri="{FF2B5EF4-FFF2-40B4-BE49-F238E27FC236}">
                  <a16:creationId xmlns:a16="http://schemas.microsoft.com/office/drawing/2014/main" id="{947E9BFD-AAA8-C149-E82F-14A5BB09A77B}"/>
                </a:ext>
              </a:extLst>
            </p:cNvPr>
            <p:cNvSpPr/>
            <p:nvPr/>
          </p:nvSpPr>
          <p:spPr>
            <a:xfrm>
              <a:off x="5111496" y="2589276"/>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40" name="object 17">
              <a:extLst>
                <a:ext uri="{FF2B5EF4-FFF2-40B4-BE49-F238E27FC236}">
                  <a16:creationId xmlns:a16="http://schemas.microsoft.com/office/drawing/2014/main" id="{D2A93688-F864-940B-6280-599E6230924C}"/>
                </a:ext>
              </a:extLst>
            </p:cNvPr>
            <p:cNvSpPr/>
            <p:nvPr/>
          </p:nvSpPr>
          <p:spPr>
            <a:xfrm>
              <a:off x="5334000" y="2913888"/>
              <a:ext cx="2135124" cy="981456"/>
            </a:xfrm>
            <a:prstGeom prst="rect">
              <a:avLst/>
            </a:prstGeom>
            <a:blipFill>
              <a:blip r:embed="rId9"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41" name="object 18">
              <a:extLst>
                <a:ext uri="{FF2B5EF4-FFF2-40B4-BE49-F238E27FC236}">
                  <a16:creationId xmlns:a16="http://schemas.microsoft.com/office/drawing/2014/main" id="{91D9843F-C82A-5683-ABBB-9324263E7FD6}"/>
                </a:ext>
              </a:extLst>
            </p:cNvPr>
            <p:cNvSpPr/>
            <p:nvPr/>
          </p:nvSpPr>
          <p:spPr>
            <a:xfrm>
              <a:off x="5132832" y="2610612"/>
              <a:ext cx="2500884" cy="1501139"/>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grpSp>
      <p:sp>
        <p:nvSpPr>
          <p:cNvPr id="9" name="object 19">
            <a:extLst>
              <a:ext uri="{FF2B5EF4-FFF2-40B4-BE49-F238E27FC236}">
                <a16:creationId xmlns:a16="http://schemas.microsoft.com/office/drawing/2014/main" id="{B0CC760B-28F7-9BB3-3152-9468F2FA69A3}"/>
              </a:ext>
            </a:extLst>
          </p:cNvPr>
          <p:cNvSpPr txBox="1"/>
          <p:nvPr/>
        </p:nvSpPr>
        <p:spPr>
          <a:xfrm>
            <a:off x="5547252" y="3666489"/>
            <a:ext cx="1981562" cy="653384"/>
          </a:xfrm>
          <a:prstGeom prst="rect">
            <a:avLst/>
          </a:prstGeom>
        </p:spPr>
        <p:txBody>
          <a:bodyPr vert="horz" wrap="square" lIns="0" tIns="1206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3025">
              <a:lnSpc>
                <a:spcPts val="2520"/>
              </a:lnSpc>
              <a:spcBef>
                <a:spcPts val="95"/>
              </a:spcBef>
            </a:pPr>
            <a:r>
              <a:rPr spc="-15" dirty="0">
                <a:solidFill>
                  <a:srgbClr val="FFFFFF"/>
                </a:solidFill>
                <a:latin typeface="Abadi"/>
                <a:cs typeface="Carlito"/>
              </a:rPr>
              <a:t>BeautifulSoup</a:t>
            </a:r>
            <a:endParaRPr lang="en-US">
              <a:latin typeface="Abadi"/>
              <a:cs typeface="Carlito"/>
            </a:endParaRPr>
          </a:p>
          <a:p>
            <a:pPr marL="12700">
              <a:lnSpc>
                <a:spcPts val="2520"/>
              </a:lnSpc>
            </a:pPr>
            <a:r>
              <a:rPr spc="-20" dirty="0">
                <a:solidFill>
                  <a:srgbClr val="FFFFFF"/>
                </a:solidFill>
                <a:latin typeface="Abadi"/>
                <a:cs typeface="Carlito"/>
              </a:rPr>
              <a:t>html5lib</a:t>
            </a:r>
            <a:r>
              <a:rPr spc="-105" dirty="0">
                <a:solidFill>
                  <a:srgbClr val="FFFFFF"/>
                </a:solidFill>
                <a:latin typeface="Abadi"/>
                <a:cs typeface="Carlito"/>
              </a:rPr>
              <a:t> </a:t>
            </a:r>
            <a:r>
              <a:rPr spc="-35" dirty="0">
                <a:solidFill>
                  <a:srgbClr val="FFFFFF"/>
                </a:solidFill>
                <a:latin typeface="Abadi"/>
                <a:cs typeface="Carlito"/>
              </a:rPr>
              <a:t>Parser</a:t>
            </a:r>
            <a:endParaRPr>
              <a:latin typeface="Abadi"/>
              <a:cs typeface="Carlito"/>
            </a:endParaRPr>
          </a:p>
        </p:txBody>
      </p:sp>
      <p:grpSp>
        <p:nvGrpSpPr>
          <p:cNvPr id="10" name="object 20">
            <a:extLst>
              <a:ext uri="{FF2B5EF4-FFF2-40B4-BE49-F238E27FC236}">
                <a16:creationId xmlns:a16="http://schemas.microsoft.com/office/drawing/2014/main" id="{DE2B7C11-099F-F40E-FB09-D9B6E0CD2C0B}"/>
              </a:ext>
            </a:extLst>
          </p:cNvPr>
          <p:cNvGrpSpPr/>
          <p:nvPr/>
        </p:nvGrpSpPr>
        <p:grpSpPr>
          <a:xfrm>
            <a:off x="5013525" y="5085807"/>
            <a:ext cx="3797154" cy="1177616"/>
            <a:chOff x="5111496" y="4465320"/>
            <a:chExt cx="3906011" cy="1580388"/>
          </a:xfrm>
        </p:grpSpPr>
        <p:sp>
          <p:nvSpPr>
            <p:cNvPr id="32" name="object 21">
              <a:extLst>
                <a:ext uri="{FF2B5EF4-FFF2-40B4-BE49-F238E27FC236}">
                  <a16:creationId xmlns:a16="http://schemas.microsoft.com/office/drawing/2014/main" id="{733B94E1-1877-1E6D-5968-99507262196C}"/>
                </a:ext>
              </a:extLst>
            </p:cNvPr>
            <p:cNvSpPr/>
            <p:nvPr/>
          </p:nvSpPr>
          <p:spPr>
            <a:xfrm>
              <a:off x="5625084" y="4721352"/>
              <a:ext cx="3392423" cy="304800"/>
            </a:xfrm>
            <a:prstGeom prst="rect">
              <a:avLst/>
            </a:prstGeom>
            <a:blipFill>
              <a:blip r:embed="rId10"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33" name="object 22">
              <a:extLst>
                <a:ext uri="{FF2B5EF4-FFF2-40B4-BE49-F238E27FC236}">
                  <a16:creationId xmlns:a16="http://schemas.microsoft.com/office/drawing/2014/main" id="{1D0A772E-00BD-82D8-17B5-EC581985596C}"/>
                </a:ext>
              </a:extLst>
            </p:cNvPr>
            <p:cNvSpPr/>
            <p:nvPr/>
          </p:nvSpPr>
          <p:spPr>
            <a:xfrm>
              <a:off x="5646420" y="4742688"/>
              <a:ext cx="3313176" cy="225551"/>
            </a:xfrm>
            <a:prstGeom prst="rect">
              <a:avLst/>
            </a:prstGeom>
            <a:blipFill>
              <a:blip r:embed="rId11"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34" name="object 23">
              <a:extLst>
                <a:ext uri="{FF2B5EF4-FFF2-40B4-BE49-F238E27FC236}">
                  <a16:creationId xmlns:a16="http://schemas.microsoft.com/office/drawing/2014/main" id="{A3B002E7-B1AC-455A-D19A-CF5516B5AA0E}"/>
                </a:ext>
              </a:extLst>
            </p:cNvPr>
            <p:cNvSpPr/>
            <p:nvPr/>
          </p:nvSpPr>
          <p:spPr>
            <a:xfrm>
              <a:off x="5111496" y="4465320"/>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35" name="object 24">
              <a:extLst>
                <a:ext uri="{FF2B5EF4-FFF2-40B4-BE49-F238E27FC236}">
                  <a16:creationId xmlns:a16="http://schemas.microsoft.com/office/drawing/2014/main" id="{6D36100D-468D-3D60-E872-475AE8127D5D}"/>
                </a:ext>
              </a:extLst>
            </p:cNvPr>
            <p:cNvSpPr/>
            <p:nvPr/>
          </p:nvSpPr>
          <p:spPr>
            <a:xfrm>
              <a:off x="5289804" y="4789932"/>
              <a:ext cx="2287524" cy="981456"/>
            </a:xfrm>
            <a:prstGeom prst="rect">
              <a:avLst/>
            </a:prstGeom>
            <a:blipFill>
              <a:blip r:embed="rId1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36" name="object 25">
              <a:extLst>
                <a:ext uri="{FF2B5EF4-FFF2-40B4-BE49-F238E27FC236}">
                  <a16:creationId xmlns:a16="http://schemas.microsoft.com/office/drawing/2014/main" id="{75FB8512-3303-0F2E-E228-7782934D8DDA}"/>
                </a:ext>
              </a:extLst>
            </p:cNvPr>
            <p:cNvSpPr/>
            <p:nvPr/>
          </p:nvSpPr>
          <p:spPr>
            <a:xfrm>
              <a:off x="5132832" y="4486656"/>
              <a:ext cx="2500884" cy="1501140"/>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grpSp>
      <p:sp>
        <p:nvSpPr>
          <p:cNvPr id="12" name="object 26">
            <a:extLst>
              <a:ext uri="{FF2B5EF4-FFF2-40B4-BE49-F238E27FC236}">
                <a16:creationId xmlns:a16="http://schemas.microsoft.com/office/drawing/2014/main" id="{68424A05-F057-6D0C-5832-43D8A999D9D0}"/>
              </a:ext>
            </a:extLst>
          </p:cNvPr>
          <p:cNvSpPr txBox="1"/>
          <p:nvPr/>
        </p:nvSpPr>
        <p:spPr>
          <a:xfrm>
            <a:off x="5350273" y="5365950"/>
            <a:ext cx="1878330" cy="660437"/>
          </a:xfrm>
          <a:prstGeom prst="rect">
            <a:avLst/>
          </a:prstGeom>
        </p:spPr>
        <p:txBody>
          <a:bodyPr vert="horz" wrap="square" lIns="0" tIns="4445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4010" marR="5080" indent="-321945">
              <a:lnSpc>
                <a:spcPts val="2430"/>
              </a:lnSpc>
              <a:spcBef>
                <a:spcPts val="350"/>
              </a:spcBef>
            </a:pPr>
            <a:r>
              <a:rPr spc="-15" dirty="0">
                <a:solidFill>
                  <a:srgbClr val="FFFFFF"/>
                </a:solidFill>
                <a:latin typeface="Abadi"/>
                <a:cs typeface="Carlito"/>
              </a:rPr>
              <a:t>Find </a:t>
            </a:r>
            <a:r>
              <a:rPr spc="-5" dirty="0">
                <a:solidFill>
                  <a:srgbClr val="FFFFFF"/>
                </a:solidFill>
                <a:latin typeface="Abadi"/>
                <a:cs typeface="Carlito"/>
              </a:rPr>
              <a:t>launch</a:t>
            </a:r>
            <a:r>
              <a:rPr spc="-145" dirty="0">
                <a:solidFill>
                  <a:srgbClr val="FFFFFF"/>
                </a:solidFill>
                <a:latin typeface="Abadi"/>
                <a:cs typeface="Carlito"/>
              </a:rPr>
              <a:t> </a:t>
            </a:r>
            <a:r>
              <a:rPr spc="-40" dirty="0">
                <a:solidFill>
                  <a:srgbClr val="FFFFFF"/>
                </a:solidFill>
                <a:latin typeface="Abadi"/>
                <a:cs typeface="Carlito"/>
              </a:rPr>
              <a:t>info</a:t>
            </a:r>
            <a:r>
              <a:rPr lang="en-US" spc="-40" dirty="0">
                <a:solidFill>
                  <a:srgbClr val="FFFFFF"/>
                </a:solidFill>
                <a:latin typeface="Abadi"/>
                <a:cs typeface="Carlito"/>
              </a:rPr>
              <a:t> </a:t>
            </a:r>
            <a:r>
              <a:rPr spc="-40" dirty="0">
                <a:solidFill>
                  <a:srgbClr val="FFFFFF"/>
                </a:solidFill>
                <a:latin typeface="Abadi"/>
                <a:cs typeface="Carlito"/>
              </a:rPr>
              <a:t> </a:t>
            </a:r>
            <a:r>
              <a:rPr spc="-25" dirty="0">
                <a:solidFill>
                  <a:srgbClr val="FFFFFF"/>
                </a:solidFill>
                <a:latin typeface="Abadi"/>
                <a:cs typeface="Carlito"/>
              </a:rPr>
              <a:t>html</a:t>
            </a:r>
            <a:r>
              <a:rPr spc="-70" dirty="0">
                <a:solidFill>
                  <a:srgbClr val="FFFFFF"/>
                </a:solidFill>
                <a:latin typeface="Abadi"/>
                <a:cs typeface="Carlito"/>
              </a:rPr>
              <a:t> </a:t>
            </a:r>
            <a:r>
              <a:rPr spc="-20" dirty="0">
                <a:solidFill>
                  <a:srgbClr val="FFFFFF"/>
                </a:solidFill>
                <a:latin typeface="Abadi"/>
                <a:cs typeface="Carlito"/>
              </a:rPr>
              <a:t>table</a:t>
            </a:r>
            <a:endParaRPr>
              <a:latin typeface="Abadi"/>
              <a:cs typeface="Carlito"/>
            </a:endParaRPr>
          </a:p>
        </p:txBody>
      </p:sp>
      <p:grpSp>
        <p:nvGrpSpPr>
          <p:cNvPr id="13" name="object 27">
            <a:extLst>
              <a:ext uri="{FF2B5EF4-FFF2-40B4-BE49-F238E27FC236}">
                <a16:creationId xmlns:a16="http://schemas.microsoft.com/office/drawing/2014/main" id="{360A0FDC-DF1D-1765-04E5-64DBC7508723}"/>
              </a:ext>
            </a:extLst>
          </p:cNvPr>
          <p:cNvGrpSpPr/>
          <p:nvPr/>
        </p:nvGrpSpPr>
        <p:grpSpPr>
          <a:xfrm>
            <a:off x="8340417" y="3782133"/>
            <a:ext cx="2688988" cy="2405090"/>
            <a:chOff x="8438388" y="2965704"/>
            <a:chExt cx="2580131" cy="3080004"/>
          </a:xfrm>
        </p:grpSpPr>
        <p:sp>
          <p:nvSpPr>
            <p:cNvPr id="27" name="object 28">
              <a:extLst>
                <a:ext uri="{FF2B5EF4-FFF2-40B4-BE49-F238E27FC236}">
                  <a16:creationId xmlns:a16="http://schemas.microsoft.com/office/drawing/2014/main" id="{8B7A31B6-862C-7883-D6BB-D8A5CD1630E9}"/>
                </a:ext>
              </a:extLst>
            </p:cNvPr>
            <p:cNvSpPr/>
            <p:nvPr/>
          </p:nvSpPr>
          <p:spPr>
            <a:xfrm>
              <a:off x="8833104" y="2965704"/>
              <a:ext cx="304800" cy="1941576"/>
            </a:xfrm>
            <a:prstGeom prst="rect">
              <a:avLst/>
            </a:prstGeom>
            <a:blipFill>
              <a:blip r:embed="rId1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28" name="object 29">
              <a:extLst>
                <a:ext uri="{FF2B5EF4-FFF2-40B4-BE49-F238E27FC236}">
                  <a16:creationId xmlns:a16="http://schemas.microsoft.com/office/drawing/2014/main" id="{5A729EA7-83D7-1790-BBAB-DC116564671D}"/>
                </a:ext>
              </a:extLst>
            </p:cNvPr>
            <p:cNvSpPr/>
            <p:nvPr/>
          </p:nvSpPr>
          <p:spPr>
            <a:xfrm>
              <a:off x="8854440" y="2987040"/>
              <a:ext cx="225551" cy="1862327"/>
            </a:xfrm>
            <a:prstGeom prst="rect">
              <a:avLst/>
            </a:prstGeom>
            <a:blipFill>
              <a:blip r:embed="rId1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29" name="object 30">
              <a:extLst>
                <a:ext uri="{FF2B5EF4-FFF2-40B4-BE49-F238E27FC236}">
                  <a16:creationId xmlns:a16="http://schemas.microsoft.com/office/drawing/2014/main" id="{0CABA31A-C647-D0A0-9C38-A63E4514525E}"/>
                </a:ext>
              </a:extLst>
            </p:cNvPr>
            <p:cNvSpPr/>
            <p:nvPr/>
          </p:nvSpPr>
          <p:spPr>
            <a:xfrm>
              <a:off x="8438388" y="4465320"/>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30" name="object 31">
              <a:extLst>
                <a:ext uri="{FF2B5EF4-FFF2-40B4-BE49-F238E27FC236}">
                  <a16:creationId xmlns:a16="http://schemas.microsoft.com/office/drawing/2014/main" id="{26A3F750-067D-97CA-75FB-88861C88CCF0}"/>
                </a:ext>
              </a:extLst>
            </p:cNvPr>
            <p:cNvSpPr/>
            <p:nvPr/>
          </p:nvSpPr>
          <p:spPr>
            <a:xfrm>
              <a:off x="8546592" y="4943855"/>
              <a:ext cx="2363724" cy="673607"/>
            </a:xfrm>
            <a:prstGeom prst="rect">
              <a:avLst/>
            </a:prstGeom>
            <a:blipFill>
              <a:blip r:embed="rId1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31" name="object 32">
              <a:extLst>
                <a:ext uri="{FF2B5EF4-FFF2-40B4-BE49-F238E27FC236}">
                  <a16:creationId xmlns:a16="http://schemas.microsoft.com/office/drawing/2014/main" id="{5AA59A56-7B83-98B8-EEF7-599A7F7C33B6}"/>
                </a:ext>
              </a:extLst>
            </p:cNvPr>
            <p:cNvSpPr/>
            <p:nvPr/>
          </p:nvSpPr>
          <p:spPr>
            <a:xfrm>
              <a:off x="8459724" y="4486656"/>
              <a:ext cx="2500883" cy="1501140"/>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grpSp>
      <p:sp>
        <p:nvSpPr>
          <p:cNvPr id="14" name="object 33">
            <a:extLst>
              <a:ext uri="{FF2B5EF4-FFF2-40B4-BE49-F238E27FC236}">
                <a16:creationId xmlns:a16="http://schemas.microsoft.com/office/drawing/2014/main" id="{4FD3CDF8-D9C0-B116-A482-0D2C423AA31F}"/>
              </a:ext>
            </a:extLst>
          </p:cNvPr>
          <p:cNvSpPr txBox="1"/>
          <p:nvPr/>
        </p:nvSpPr>
        <p:spPr>
          <a:xfrm>
            <a:off x="8716556" y="5432534"/>
            <a:ext cx="2074362" cy="289182"/>
          </a:xfrm>
          <a:prstGeom prst="rect">
            <a:avLst/>
          </a:prstGeom>
        </p:spPr>
        <p:txBody>
          <a:bodyPr vert="horz" wrap="square" lIns="0" tIns="1206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95"/>
              </a:spcBef>
            </a:pPr>
            <a:r>
              <a:rPr spc="-40" dirty="0">
                <a:solidFill>
                  <a:srgbClr val="FFFFFF"/>
                </a:solidFill>
                <a:latin typeface="Abadi"/>
                <a:cs typeface="Carlito"/>
              </a:rPr>
              <a:t>Create</a:t>
            </a:r>
            <a:r>
              <a:rPr spc="-70" dirty="0">
                <a:solidFill>
                  <a:srgbClr val="FFFFFF"/>
                </a:solidFill>
                <a:latin typeface="Abadi"/>
                <a:cs typeface="Carlito"/>
              </a:rPr>
              <a:t> </a:t>
            </a:r>
            <a:r>
              <a:rPr spc="-10" dirty="0">
                <a:solidFill>
                  <a:srgbClr val="FFFFFF"/>
                </a:solidFill>
                <a:latin typeface="Abadi"/>
                <a:cs typeface="Carlito"/>
              </a:rPr>
              <a:t>dictionary</a:t>
            </a:r>
            <a:endParaRPr>
              <a:latin typeface="Abadi"/>
              <a:cs typeface="Carlito"/>
            </a:endParaRPr>
          </a:p>
        </p:txBody>
      </p:sp>
      <p:grpSp>
        <p:nvGrpSpPr>
          <p:cNvPr id="15" name="object 34">
            <a:extLst>
              <a:ext uri="{FF2B5EF4-FFF2-40B4-BE49-F238E27FC236}">
                <a16:creationId xmlns:a16="http://schemas.microsoft.com/office/drawing/2014/main" id="{2BA0E6D9-AD54-B10C-9D05-0608BAB2750B}"/>
              </a:ext>
            </a:extLst>
          </p:cNvPr>
          <p:cNvGrpSpPr/>
          <p:nvPr/>
        </p:nvGrpSpPr>
        <p:grpSpPr>
          <a:xfrm>
            <a:off x="8340417" y="1916974"/>
            <a:ext cx="2688988" cy="2545951"/>
            <a:chOff x="8438388" y="1089660"/>
            <a:chExt cx="2580131" cy="3112008"/>
          </a:xfrm>
        </p:grpSpPr>
        <p:sp>
          <p:nvSpPr>
            <p:cNvPr id="22" name="object 35">
              <a:extLst>
                <a:ext uri="{FF2B5EF4-FFF2-40B4-BE49-F238E27FC236}">
                  <a16:creationId xmlns:a16="http://schemas.microsoft.com/office/drawing/2014/main" id="{16498316-66EF-9BC6-BC07-86F620757D6E}"/>
                </a:ext>
              </a:extLst>
            </p:cNvPr>
            <p:cNvSpPr/>
            <p:nvPr/>
          </p:nvSpPr>
          <p:spPr>
            <a:xfrm>
              <a:off x="8833104" y="1089660"/>
              <a:ext cx="304800" cy="1941576"/>
            </a:xfrm>
            <a:prstGeom prst="rect">
              <a:avLst/>
            </a:prstGeom>
            <a:blipFill>
              <a:blip r:embed="rId1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23" name="object 36">
              <a:extLst>
                <a:ext uri="{FF2B5EF4-FFF2-40B4-BE49-F238E27FC236}">
                  <a16:creationId xmlns:a16="http://schemas.microsoft.com/office/drawing/2014/main" id="{BE080E46-715E-60FE-C886-49EE916CF17B}"/>
                </a:ext>
              </a:extLst>
            </p:cNvPr>
            <p:cNvSpPr/>
            <p:nvPr/>
          </p:nvSpPr>
          <p:spPr>
            <a:xfrm>
              <a:off x="8854440" y="1110996"/>
              <a:ext cx="225551" cy="1862327"/>
            </a:xfrm>
            <a:prstGeom prst="rect">
              <a:avLst/>
            </a:prstGeom>
            <a:blipFill>
              <a:blip r:embed="rId1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24" name="object 37">
              <a:extLst>
                <a:ext uri="{FF2B5EF4-FFF2-40B4-BE49-F238E27FC236}">
                  <a16:creationId xmlns:a16="http://schemas.microsoft.com/office/drawing/2014/main" id="{2BD7C75A-CEDA-3C81-891B-106C451F9A5F}"/>
                </a:ext>
              </a:extLst>
            </p:cNvPr>
            <p:cNvSpPr/>
            <p:nvPr/>
          </p:nvSpPr>
          <p:spPr>
            <a:xfrm>
              <a:off x="8438388" y="2589276"/>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25" name="object 38">
              <a:extLst>
                <a:ext uri="{FF2B5EF4-FFF2-40B4-BE49-F238E27FC236}">
                  <a16:creationId xmlns:a16="http://schemas.microsoft.com/office/drawing/2014/main" id="{FF0D206E-C318-4F07-4118-6203A490B0A3}"/>
                </a:ext>
              </a:extLst>
            </p:cNvPr>
            <p:cNvSpPr/>
            <p:nvPr/>
          </p:nvSpPr>
          <p:spPr>
            <a:xfrm>
              <a:off x="8659368" y="2606040"/>
              <a:ext cx="2203704" cy="1595628"/>
            </a:xfrm>
            <a:prstGeom prst="rect">
              <a:avLst/>
            </a:prstGeom>
            <a:blipFill>
              <a:blip r:embed="rId16"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26" name="object 39">
              <a:extLst>
                <a:ext uri="{FF2B5EF4-FFF2-40B4-BE49-F238E27FC236}">
                  <a16:creationId xmlns:a16="http://schemas.microsoft.com/office/drawing/2014/main" id="{70DB8747-74FE-88F5-A111-E40F24B2F79B}"/>
                </a:ext>
              </a:extLst>
            </p:cNvPr>
            <p:cNvSpPr/>
            <p:nvPr/>
          </p:nvSpPr>
          <p:spPr>
            <a:xfrm>
              <a:off x="8459724" y="2610612"/>
              <a:ext cx="2500883" cy="1501139"/>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grpSp>
      <p:sp>
        <p:nvSpPr>
          <p:cNvPr id="16" name="object 40">
            <a:extLst>
              <a:ext uri="{FF2B5EF4-FFF2-40B4-BE49-F238E27FC236}">
                <a16:creationId xmlns:a16="http://schemas.microsoft.com/office/drawing/2014/main" id="{B56251F6-6799-EC51-2C2D-55FCA9731BB1}"/>
              </a:ext>
            </a:extLst>
          </p:cNvPr>
          <p:cNvSpPr txBox="1"/>
          <p:nvPr/>
        </p:nvSpPr>
        <p:spPr>
          <a:xfrm>
            <a:off x="8774902" y="3258639"/>
            <a:ext cx="1784350" cy="1059649"/>
          </a:xfrm>
          <a:prstGeom prst="rect">
            <a:avLst/>
          </a:prstGeom>
        </p:spPr>
        <p:txBody>
          <a:bodyPr vert="horz" wrap="square" lIns="0" tIns="40005"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5080" algn="ctr">
              <a:lnSpc>
                <a:spcPct val="91600"/>
              </a:lnSpc>
              <a:spcBef>
                <a:spcPts val="315"/>
              </a:spcBef>
            </a:pPr>
            <a:r>
              <a:rPr spc="-45" dirty="0">
                <a:solidFill>
                  <a:srgbClr val="FFFFFF"/>
                </a:solidFill>
                <a:latin typeface="Abadi"/>
                <a:cs typeface="Carlito"/>
              </a:rPr>
              <a:t>Iterate</a:t>
            </a:r>
            <a:r>
              <a:rPr spc="-135" dirty="0">
                <a:solidFill>
                  <a:srgbClr val="FFFFFF"/>
                </a:solidFill>
                <a:latin typeface="Abadi"/>
                <a:cs typeface="Carlito"/>
              </a:rPr>
              <a:t> </a:t>
            </a:r>
            <a:r>
              <a:rPr spc="-20" dirty="0">
                <a:solidFill>
                  <a:srgbClr val="FFFFFF"/>
                </a:solidFill>
                <a:latin typeface="Abadi"/>
                <a:cs typeface="Carlito"/>
              </a:rPr>
              <a:t>through</a:t>
            </a:r>
            <a:r>
              <a:rPr lang="en-US" spc="-20" dirty="0">
                <a:solidFill>
                  <a:srgbClr val="FFFFFF"/>
                </a:solidFill>
                <a:latin typeface="Abadi"/>
                <a:cs typeface="Carlito"/>
              </a:rPr>
              <a:t> </a:t>
            </a:r>
            <a:r>
              <a:rPr spc="-20" dirty="0">
                <a:solidFill>
                  <a:srgbClr val="FFFFFF"/>
                </a:solidFill>
                <a:latin typeface="Abadi"/>
                <a:cs typeface="Carlito"/>
              </a:rPr>
              <a:t> table </a:t>
            </a:r>
            <a:r>
              <a:rPr spc="-5" dirty="0">
                <a:solidFill>
                  <a:srgbClr val="FFFFFF"/>
                </a:solidFill>
                <a:latin typeface="Abadi"/>
                <a:cs typeface="Carlito"/>
              </a:rPr>
              <a:t>cells </a:t>
            </a:r>
            <a:r>
              <a:rPr spc="-30" dirty="0">
                <a:solidFill>
                  <a:srgbClr val="FFFFFF"/>
                </a:solidFill>
                <a:latin typeface="Abadi"/>
                <a:cs typeface="Carlito"/>
              </a:rPr>
              <a:t>to</a:t>
            </a:r>
            <a:r>
              <a:rPr lang="en-US" spc="-30" dirty="0">
                <a:solidFill>
                  <a:srgbClr val="FFFFFF"/>
                </a:solidFill>
                <a:latin typeface="Abadi"/>
                <a:cs typeface="Carlito"/>
              </a:rPr>
              <a:t> </a:t>
            </a:r>
            <a:r>
              <a:rPr spc="-30" dirty="0">
                <a:solidFill>
                  <a:srgbClr val="FFFFFF"/>
                </a:solidFill>
                <a:latin typeface="Abadi"/>
                <a:cs typeface="Carlito"/>
              </a:rPr>
              <a:t> extract </a:t>
            </a:r>
            <a:r>
              <a:rPr spc="-35" dirty="0">
                <a:solidFill>
                  <a:srgbClr val="FFFFFF"/>
                </a:solidFill>
                <a:latin typeface="Abadi"/>
                <a:cs typeface="Carlito"/>
              </a:rPr>
              <a:t>data </a:t>
            </a:r>
            <a:r>
              <a:rPr spc="-30" dirty="0">
                <a:solidFill>
                  <a:srgbClr val="FFFFFF"/>
                </a:solidFill>
                <a:latin typeface="Abadi"/>
                <a:cs typeface="Carlito"/>
              </a:rPr>
              <a:t>to</a:t>
            </a:r>
            <a:r>
              <a:rPr lang="en-US" spc="-30" dirty="0">
                <a:solidFill>
                  <a:srgbClr val="FFFFFF"/>
                </a:solidFill>
                <a:latin typeface="Abadi"/>
                <a:cs typeface="Carlito"/>
              </a:rPr>
              <a:t> </a:t>
            </a:r>
            <a:r>
              <a:rPr spc="-30" dirty="0">
                <a:solidFill>
                  <a:srgbClr val="FFFFFF"/>
                </a:solidFill>
                <a:latin typeface="Abadi"/>
                <a:cs typeface="Carlito"/>
              </a:rPr>
              <a:t> </a:t>
            </a:r>
            <a:r>
              <a:rPr spc="-10" dirty="0">
                <a:solidFill>
                  <a:srgbClr val="FFFFFF"/>
                </a:solidFill>
                <a:latin typeface="Abadi"/>
                <a:cs typeface="Carlito"/>
              </a:rPr>
              <a:t>dictionary</a:t>
            </a:r>
            <a:endParaRPr>
              <a:latin typeface="Abadi"/>
              <a:cs typeface="Carlito"/>
            </a:endParaRPr>
          </a:p>
        </p:txBody>
      </p:sp>
      <p:grpSp>
        <p:nvGrpSpPr>
          <p:cNvPr id="17" name="object 41">
            <a:extLst>
              <a:ext uri="{FF2B5EF4-FFF2-40B4-BE49-F238E27FC236}">
                <a16:creationId xmlns:a16="http://schemas.microsoft.com/office/drawing/2014/main" id="{8130D034-408A-A503-1D3C-5A5887B510E1}"/>
              </a:ext>
            </a:extLst>
          </p:cNvPr>
          <p:cNvGrpSpPr/>
          <p:nvPr/>
        </p:nvGrpSpPr>
        <p:grpSpPr>
          <a:xfrm>
            <a:off x="8340417" y="1529660"/>
            <a:ext cx="2688988" cy="1242931"/>
            <a:chOff x="8438388" y="713231"/>
            <a:chExt cx="2580131" cy="1580388"/>
          </a:xfrm>
        </p:grpSpPr>
        <p:sp>
          <p:nvSpPr>
            <p:cNvPr id="19" name="object 42">
              <a:extLst>
                <a:ext uri="{FF2B5EF4-FFF2-40B4-BE49-F238E27FC236}">
                  <a16:creationId xmlns:a16="http://schemas.microsoft.com/office/drawing/2014/main" id="{D79E839C-D020-8657-511F-3CF395437AAA}"/>
                </a:ext>
              </a:extLst>
            </p:cNvPr>
            <p:cNvSpPr/>
            <p:nvPr/>
          </p:nvSpPr>
          <p:spPr>
            <a:xfrm>
              <a:off x="8438388" y="713231"/>
              <a:ext cx="2580131" cy="1580388"/>
            </a:xfrm>
            <a:prstGeom prst="rect">
              <a:avLst/>
            </a:prstGeom>
            <a:blipFill>
              <a:blip r:embed="rId5"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20" name="object 43">
              <a:extLst>
                <a:ext uri="{FF2B5EF4-FFF2-40B4-BE49-F238E27FC236}">
                  <a16:creationId xmlns:a16="http://schemas.microsoft.com/office/drawing/2014/main" id="{F01A6626-14C8-9921-EA72-46C38F22244B}"/>
                </a:ext>
              </a:extLst>
            </p:cNvPr>
            <p:cNvSpPr/>
            <p:nvPr/>
          </p:nvSpPr>
          <p:spPr>
            <a:xfrm>
              <a:off x="8525256" y="1037843"/>
              <a:ext cx="2468879" cy="981455"/>
            </a:xfrm>
            <a:prstGeom prst="rect">
              <a:avLst/>
            </a:prstGeom>
            <a:blipFill>
              <a:blip r:embed="rId1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sp>
          <p:nvSpPr>
            <p:cNvPr id="21" name="object 44">
              <a:extLst>
                <a:ext uri="{FF2B5EF4-FFF2-40B4-BE49-F238E27FC236}">
                  <a16:creationId xmlns:a16="http://schemas.microsoft.com/office/drawing/2014/main" id="{95E7C095-1721-93B3-AB9F-EFF07A66F3DA}"/>
                </a:ext>
              </a:extLst>
            </p:cNvPr>
            <p:cNvSpPr/>
            <p:nvPr/>
          </p:nvSpPr>
          <p:spPr>
            <a:xfrm>
              <a:off x="8459724" y="734567"/>
              <a:ext cx="2500883" cy="1501139"/>
            </a:xfrm>
            <a:prstGeom prst="rect">
              <a:avLst/>
            </a:prstGeom>
            <a:blipFill>
              <a:blip r:embed="rId7"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latin typeface="Abadi"/>
              </a:endParaRPr>
            </a:p>
          </p:txBody>
        </p:sp>
      </p:grpSp>
      <p:sp>
        <p:nvSpPr>
          <p:cNvPr id="18" name="object 45">
            <a:extLst>
              <a:ext uri="{FF2B5EF4-FFF2-40B4-BE49-F238E27FC236}">
                <a16:creationId xmlns:a16="http://schemas.microsoft.com/office/drawing/2014/main" id="{DD055F67-AC3D-0C69-235A-FE7E79FFBCAF}"/>
              </a:ext>
            </a:extLst>
          </p:cNvPr>
          <p:cNvSpPr txBox="1"/>
          <p:nvPr/>
        </p:nvSpPr>
        <p:spPr>
          <a:xfrm>
            <a:off x="8804076" y="1765119"/>
            <a:ext cx="2070190" cy="661719"/>
          </a:xfrm>
          <a:prstGeom prst="rect">
            <a:avLst/>
          </a:prstGeom>
        </p:spPr>
        <p:txBody>
          <a:bodyPr vert="horz" wrap="square" lIns="0" tIns="45719"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4175" marR="5080" indent="-372110">
              <a:lnSpc>
                <a:spcPts val="2420"/>
              </a:lnSpc>
              <a:spcBef>
                <a:spcPts val="359"/>
              </a:spcBef>
            </a:pPr>
            <a:r>
              <a:rPr spc="-20" dirty="0">
                <a:solidFill>
                  <a:srgbClr val="FFFFFF"/>
                </a:solidFill>
                <a:latin typeface="Abadi"/>
                <a:cs typeface="Carlito"/>
              </a:rPr>
              <a:t>Cast </a:t>
            </a:r>
            <a:r>
              <a:rPr spc="-5" dirty="0">
                <a:solidFill>
                  <a:srgbClr val="FFFFFF"/>
                </a:solidFill>
                <a:latin typeface="Abadi"/>
                <a:cs typeface="Carlito"/>
              </a:rPr>
              <a:t>dictionary</a:t>
            </a:r>
            <a:r>
              <a:rPr spc="-135" dirty="0">
                <a:solidFill>
                  <a:srgbClr val="FFFFFF"/>
                </a:solidFill>
                <a:latin typeface="Abadi"/>
                <a:cs typeface="Carlito"/>
              </a:rPr>
              <a:t> </a:t>
            </a:r>
            <a:r>
              <a:rPr spc="-60" dirty="0">
                <a:solidFill>
                  <a:srgbClr val="FFFFFF"/>
                </a:solidFill>
                <a:latin typeface="Abadi"/>
                <a:cs typeface="Carlito"/>
              </a:rPr>
              <a:t>to</a:t>
            </a:r>
            <a:r>
              <a:rPr lang="en-US" spc="-60" dirty="0">
                <a:solidFill>
                  <a:srgbClr val="FFFFFF"/>
                </a:solidFill>
                <a:latin typeface="Abadi"/>
                <a:cs typeface="Carlito"/>
              </a:rPr>
              <a:t> </a:t>
            </a:r>
            <a:r>
              <a:rPr spc="-60" dirty="0">
                <a:solidFill>
                  <a:srgbClr val="FFFFFF"/>
                </a:solidFill>
                <a:latin typeface="Abadi"/>
                <a:cs typeface="Carlito"/>
              </a:rPr>
              <a:t> </a:t>
            </a:r>
            <a:r>
              <a:rPr spc="-30" dirty="0">
                <a:solidFill>
                  <a:srgbClr val="FFFFFF"/>
                </a:solidFill>
                <a:latin typeface="Abadi"/>
                <a:cs typeface="Carlito"/>
              </a:rPr>
              <a:t>DataFrame</a:t>
            </a:r>
            <a:endParaRPr>
              <a:latin typeface="Abadi"/>
              <a:cs typeface="Carlito"/>
            </a:endParaRPr>
          </a:p>
        </p:txBody>
      </p:sp>
      <p:sp>
        <p:nvSpPr>
          <p:cNvPr id="2" name="TextBox 1">
            <a:extLst>
              <a:ext uri="{FF2B5EF4-FFF2-40B4-BE49-F238E27FC236}">
                <a16:creationId xmlns:a16="http://schemas.microsoft.com/office/drawing/2014/main" id="{1BB3640E-91FA-69EE-BD9B-56D03ED6223C}"/>
              </a:ext>
            </a:extLst>
          </p:cNvPr>
          <p:cNvSpPr txBox="1"/>
          <p:nvPr/>
        </p:nvSpPr>
        <p:spPr>
          <a:xfrm>
            <a:off x="653434" y="1892235"/>
            <a:ext cx="389337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err="1">
                <a:cs typeface="Calibri"/>
              </a:rPr>
              <a:t>Github</a:t>
            </a:r>
            <a:r>
              <a:rPr lang="en-US" dirty="0">
                <a:cs typeface="Calibri"/>
              </a:rPr>
              <a:t> </a:t>
            </a:r>
            <a:r>
              <a:rPr lang="en-US" dirty="0" err="1">
                <a:cs typeface="Calibri"/>
              </a:rPr>
              <a:t>url</a:t>
            </a:r>
            <a:r>
              <a:rPr lang="en-US" dirty="0">
                <a:cs typeface="Calibri"/>
              </a:rPr>
              <a:t>: </a:t>
            </a:r>
            <a:r>
              <a:rPr lang="en-US" dirty="0">
                <a:cs typeface="Calibri"/>
                <a:hlinkClick r:id="rId18"/>
              </a:rPr>
              <a:t>https://github.com/alfredbenkut/Applied-DataScience-Capstone/blob/05aa9fd82c641f99601d664400c41e04218c0c68/Week%201%20Introduction/Data%20Collection%20with%20Web%20Scraping.ipynb</a:t>
            </a:r>
            <a:endParaRPr lang="en-US" dirty="0">
              <a:cs typeface="Calibri" panose="020F0502020204030204"/>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625</cp:revision>
  <dcterms:created xsi:type="dcterms:W3CDTF">2021-04-29T18:58:34Z</dcterms:created>
  <dcterms:modified xsi:type="dcterms:W3CDTF">2024-06-26T11:00:14Z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